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8"/>
  </p:notesMasterIdLst>
  <p:sldIdLst>
    <p:sldId id="256" r:id="rId2"/>
    <p:sldId id="257" r:id="rId3"/>
    <p:sldId id="259" r:id="rId4"/>
    <p:sldId id="260" r:id="rId5"/>
    <p:sldId id="261" r:id="rId6"/>
    <p:sldId id="262" r:id="rId7"/>
    <p:sldId id="263" r:id="rId8"/>
    <p:sldId id="357" r:id="rId9"/>
    <p:sldId id="358" r:id="rId10"/>
    <p:sldId id="359" r:id="rId11"/>
    <p:sldId id="360" r:id="rId12"/>
    <p:sldId id="361" r:id="rId13"/>
    <p:sldId id="362" r:id="rId14"/>
    <p:sldId id="379" r:id="rId15"/>
    <p:sldId id="363" r:id="rId16"/>
    <p:sldId id="326" r:id="rId17"/>
    <p:sldId id="364" r:id="rId18"/>
    <p:sldId id="305" r:id="rId19"/>
    <p:sldId id="349" r:id="rId20"/>
    <p:sldId id="371" r:id="rId21"/>
    <p:sldId id="372" r:id="rId22"/>
    <p:sldId id="373" r:id="rId23"/>
    <p:sldId id="266" r:id="rId24"/>
    <p:sldId id="367" r:id="rId25"/>
    <p:sldId id="369" r:id="rId26"/>
    <p:sldId id="368" r:id="rId27"/>
    <p:sldId id="374" r:id="rId28"/>
    <p:sldId id="375" r:id="rId29"/>
    <p:sldId id="323" r:id="rId30"/>
    <p:sldId id="282" r:id="rId31"/>
    <p:sldId id="347" r:id="rId32"/>
    <p:sldId id="377" r:id="rId33"/>
    <p:sldId id="376" r:id="rId34"/>
    <p:sldId id="264" r:id="rId35"/>
    <p:sldId id="265" r:id="rId36"/>
    <p:sldId id="37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6976" autoAdjust="0"/>
  </p:normalViewPr>
  <p:slideViewPr>
    <p:cSldViewPr snapToGrid="0">
      <p:cViewPr varScale="1">
        <p:scale>
          <a:sx n="58" d="100"/>
          <a:sy n="58" d="100"/>
        </p:scale>
        <p:origin x="1646"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25FB4-EA19-4474-82BC-8C670DDCD1D7}" type="datetimeFigureOut">
              <a:rPr lang="en-GB" smtClean="0"/>
              <a:t>26/02/2019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72EF32-FABC-4A8F-BEBD-ED1504CBD2AD}" type="slidenum">
              <a:rPr lang="en-GB" smtClean="0"/>
              <a:t>‹#›</a:t>
            </a:fld>
            <a:endParaRPr lang="en-GB"/>
          </a:p>
        </p:txBody>
      </p:sp>
    </p:spTree>
    <p:extLst>
      <p:ext uri="{BB962C8B-B14F-4D97-AF65-F5344CB8AC3E}">
        <p14:creationId xmlns:p14="http://schemas.microsoft.com/office/powerpoint/2010/main" val="2291693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I’m Lowri and I’ve been working at Bangor University with Jan Hiddink since December. During this talk, I will summarise a model-based quantitative approach to assessing bottom trawling impacts.</a:t>
            </a:r>
          </a:p>
        </p:txBody>
      </p:sp>
      <p:sp>
        <p:nvSpPr>
          <p:cNvPr id="4" name="Slide Number Placeholder 3"/>
          <p:cNvSpPr>
            <a:spLocks noGrp="1"/>
          </p:cNvSpPr>
          <p:nvPr>
            <p:ph type="sldNum" sz="quarter" idx="5"/>
          </p:nvPr>
        </p:nvSpPr>
        <p:spPr/>
        <p:txBody>
          <a:bodyPr/>
          <a:lstStyle/>
          <a:p>
            <a:fld id="{7D72EF32-FABC-4A8F-BEBD-ED1504CBD2AD}" type="slidenum">
              <a:rPr lang="en-GB" smtClean="0"/>
              <a:t>1</a:t>
            </a:fld>
            <a:endParaRPr lang="en-GB"/>
          </a:p>
        </p:txBody>
      </p:sp>
    </p:spTree>
    <p:extLst>
      <p:ext uri="{BB962C8B-B14F-4D97-AF65-F5344CB8AC3E}">
        <p14:creationId xmlns:p14="http://schemas.microsoft.com/office/powerpoint/2010/main" val="386220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To</a:t>
            </a:r>
            <a:r>
              <a:rPr lang="en-GB" baseline="0" dirty="0"/>
              <a:t> understand, and to manage the impacts of fishing on the benthic community, ideally we need to be able to quantify these impacts. There are 3 steps to doing this – we need to know where fishing takes place, and over what habitats, we need to quantify the effects of each gear type in each habitat, and we need to have an assessment methodology that combines these pieces of information to quantify the impacts at a certain scale.</a:t>
            </a:r>
          </a:p>
          <a:p>
            <a:pPr lvl="0">
              <a:spcBef>
                <a:spcPts val="0"/>
              </a:spcBef>
              <a:buNone/>
            </a:pPr>
            <a:endParaRPr lang="en-GB" baseline="0" dirty="0"/>
          </a:p>
          <a:p>
            <a:pPr lvl="0">
              <a:spcBef>
                <a:spcPts val="0"/>
              </a:spcBef>
              <a:buNone/>
            </a:pPr>
            <a:r>
              <a:rPr lang="en-GB" baseline="0" dirty="0"/>
              <a:t>If we know where fishing takes place, over what habitats, and we can quantify the impact of that type of fishing on that type of habitat, then we can quantify the impact of trawling in that area.</a:t>
            </a:r>
          </a:p>
          <a:p>
            <a:pPr lvl="0">
              <a:spcBef>
                <a:spcPts val="0"/>
              </a:spcBef>
              <a:buNone/>
            </a:pPr>
            <a:endParaRPr lang="en-GB" baseline="0" dirty="0"/>
          </a:p>
          <a:p>
            <a:pPr lvl="0">
              <a:spcBef>
                <a:spcPts val="0"/>
              </a:spcBef>
              <a:buNone/>
            </a:pPr>
            <a:r>
              <a:rPr lang="en-GB" baseline="0" dirty="0"/>
              <a:t>In this talk I’m going to tell you about how Jan Hiddink and colleagues have addressed this second point – quantifying the effect of different trawl gears, and then tell you about the ..</a:t>
            </a:r>
            <a:endParaRPr dirty="0"/>
          </a:p>
        </p:txBody>
      </p:sp>
    </p:spTree>
    <p:extLst>
      <p:ext uri="{BB962C8B-B14F-4D97-AF65-F5344CB8AC3E}">
        <p14:creationId xmlns:p14="http://schemas.microsoft.com/office/powerpoint/2010/main" val="824211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we’ll start building the Relative Benthic Status model together. Another query from the last workshop was about the studies the model is based on, so from now on, the studies are highlighted with red stars, so again keep your eyes peeled for those. Below is the first study, where Pitcher et al propose the Relative Benthic status model. The model basically involves the relationship between fishing effort, depletion rate and recovery rate.</a:t>
            </a:r>
          </a:p>
        </p:txBody>
      </p:sp>
      <p:sp>
        <p:nvSpPr>
          <p:cNvPr id="4" name="Slide Number Placeholder 3"/>
          <p:cNvSpPr>
            <a:spLocks noGrp="1"/>
          </p:cNvSpPr>
          <p:nvPr>
            <p:ph type="sldNum" sz="quarter" idx="5"/>
          </p:nvPr>
        </p:nvSpPr>
        <p:spPr/>
        <p:txBody>
          <a:bodyPr/>
          <a:lstStyle/>
          <a:p>
            <a:fld id="{7D72EF32-FABC-4A8F-BEBD-ED1504CBD2AD}" type="slidenum">
              <a:rPr lang="en-GB" smtClean="0"/>
              <a:t>11</a:t>
            </a:fld>
            <a:endParaRPr lang="en-GB"/>
          </a:p>
        </p:txBody>
      </p:sp>
    </p:spTree>
    <p:extLst>
      <p:ext uri="{BB962C8B-B14F-4D97-AF65-F5344CB8AC3E}">
        <p14:creationId xmlns:p14="http://schemas.microsoft.com/office/powerpoint/2010/main" val="3861417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fishing effort part of the model is based on a swept area ratio calculation. Swept area is based on gear swept width and tow speeds. And then the ratio is calculated by total swept area per grid cell divided by grid cell area. An example of swept area ratio of all fishing activity is highlighted here.</a:t>
            </a:r>
          </a:p>
        </p:txBody>
      </p:sp>
      <p:sp>
        <p:nvSpPr>
          <p:cNvPr id="4" name="Slide Number Placeholder 3"/>
          <p:cNvSpPr>
            <a:spLocks noGrp="1"/>
          </p:cNvSpPr>
          <p:nvPr>
            <p:ph type="sldNum" sz="quarter" idx="5"/>
          </p:nvPr>
        </p:nvSpPr>
        <p:spPr/>
        <p:txBody>
          <a:bodyPr/>
          <a:lstStyle/>
          <a:p>
            <a:fld id="{7D72EF32-FABC-4A8F-BEBD-ED1504CBD2AD}" type="slidenum">
              <a:rPr lang="en-GB" smtClean="0"/>
              <a:t>12</a:t>
            </a:fld>
            <a:endParaRPr lang="en-GB"/>
          </a:p>
        </p:txBody>
      </p:sp>
    </p:spTree>
    <p:extLst>
      <p:ext uri="{BB962C8B-B14F-4D97-AF65-F5344CB8AC3E}">
        <p14:creationId xmlns:p14="http://schemas.microsoft.com/office/powerpoint/2010/main" val="1795114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depletion rate is based on another study by Hiddink and colleagues and this relates to the fraction of organisms killed by a trawl pass. The depletion is gear specific, that is, different gears have different effects on the seabed. For example hydraulic dredges have a higher depletion rate as they penetrate deeper into the seabed. We have all the mean values for these gears already from this analysis. </a:t>
            </a:r>
          </a:p>
        </p:txBody>
      </p:sp>
      <p:sp>
        <p:nvSpPr>
          <p:cNvPr id="4" name="Slide Number Placeholder 3"/>
          <p:cNvSpPr>
            <a:spLocks noGrp="1"/>
          </p:cNvSpPr>
          <p:nvPr>
            <p:ph type="sldNum" sz="quarter" idx="5"/>
          </p:nvPr>
        </p:nvSpPr>
        <p:spPr/>
        <p:txBody>
          <a:bodyPr/>
          <a:lstStyle/>
          <a:p>
            <a:fld id="{7D72EF32-FABC-4A8F-BEBD-ED1504CBD2AD}" type="slidenum">
              <a:rPr lang="en-GB" smtClean="0"/>
              <a:t>13</a:t>
            </a:fld>
            <a:endParaRPr lang="en-GB"/>
          </a:p>
        </p:txBody>
      </p:sp>
    </p:spTree>
    <p:extLst>
      <p:ext uri="{BB962C8B-B14F-4D97-AF65-F5344CB8AC3E}">
        <p14:creationId xmlns:p14="http://schemas.microsoft.com/office/powerpoint/2010/main" val="4165319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Simply put, the RBS model uses the ratio between depletion and recovery. This is highlighted in these plots, Here we have fast recovery after depletion, so low trawl mortality, whilst here we have slow recovery after depletion and high trawl mortality.</a:t>
            </a:r>
          </a:p>
          <a:p>
            <a:endParaRPr lang="en-GB" dirty="0"/>
          </a:p>
        </p:txBody>
      </p:sp>
      <p:sp>
        <p:nvSpPr>
          <p:cNvPr id="4" name="Slide Number Placeholder 3"/>
          <p:cNvSpPr>
            <a:spLocks noGrp="1"/>
          </p:cNvSpPr>
          <p:nvPr>
            <p:ph type="sldNum" sz="quarter" idx="5"/>
          </p:nvPr>
        </p:nvSpPr>
        <p:spPr/>
        <p:txBody>
          <a:bodyPr/>
          <a:lstStyle/>
          <a:p>
            <a:fld id="{7D72EF32-FABC-4A8F-BEBD-ED1504CBD2AD}" type="slidenum">
              <a:rPr lang="en-GB" smtClean="0"/>
              <a:t>14</a:t>
            </a:fld>
            <a:endParaRPr lang="en-GB"/>
          </a:p>
        </p:txBody>
      </p:sp>
    </p:spTree>
    <p:extLst>
      <p:ext uri="{BB962C8B-B14F-4D97-AF65-F5344CB8AC3E}">
        <p14:creationId xmlns:p14="http://schemas.microsoft.com/office/powerpoint/2010/main" val="1661392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recovery rate details how fast a population can recover after disturbance. The rate of population recovery is species and habitat specific. Hiddink and colleagues in 2018 used species longevity to define recovery.</a:t>
            </a:r>
          </a:p>
          <a:p>
            <a:endParaRPr lang="en-GB" dirty="0"/>
          </a:p>
        </p:txBody>
      </p:sp>
      <p:sp>
        <p:nvSpPr>
          <p:cNvPr id="4" name="Slide Number Placeholder 3"/>
          <p:cNvSpPr>
            <a:spLocks noGrp="1"/>
          </p:cNvSpPr>
          <p:nvPr>
            <p:ph type="sldNum" sz="quarter" idx="5"/>
          </p:nvPr>
        </p:nvSpPr>
        <p:spPr/>
        <p:txBody>
          <a:bodyPr/>
          <a:lstStyle/>
          <a:p>
            <a:fld id="{7D72EF32-FABC-4A8F-BEBD-ED1504CBD2AD}" type="slidenum">
              <a:rPr lang="en-GB" smtClean="0"/>
              <a:t>15</a:t>
            </a:fld>
            <a:endParaRPr lang="en-GB"/>
          </a:p>
        </p:txBody>
      </p:sp>
    </p:spTree>
    <p:extLst>
      <p:ext uri="{BB962C8B-B14F-4D97-AF65-F5344CB8AC3E}">
        <p14:creationId xmlns:p14="http://schemas.microsoft.com/office/powerpoint/2010/main" val="2914196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any habitat there will be a range of organisms with different longevities – long lived species will</a:t>
            </a:r>
            <a:r>
              <a:rPr lang="en-GB" baseline="0" dirty="0"/>
              <a:t> recover much more slowly than short lived species. We can use this to predict recovery rates</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16</a:t>
            </a:fld>
            <a:endParaRPr lang="en-GB"/>
          </a:p>
        </p:txBody>
      </p:sp>
    </p:spTree>
    <p:extLst>
      <p:ext uri="{BB962C8B-B14F-4D97-AF65-F5344CB8AC3E}">
        <p14:creationId xmlns:p14="http://schemas.microsoft.com/office/powerpoint/2010/main" val="40528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example, if we have a benthic</a:t>
            </a:r>
            <a:r>
              <a:rPr lang="en-GB" baseline="0" dirty="0"/>
              <a:t> community made up of short lived species that recover quickly, it would be able to survive higher trawling frequencies because they can recover more quickly in between trawling events. If, however, we have a community of long lived species, these would not be able to survive very high trawling frequencies because they would not have time to recover in between trawling events.</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17</a:t>
            </a:fld>
            <a:endParaRPr lang="en-GB"/>
          </a:p>
        </p:txBody>
      </p:sp>
    </p:spTree>
    <p:extLst>
      <p:ext uri="{BB962C8B-B14F-4D97-AF65-F5344CB8AC3E}">
        <p14:creationId xmlns:p14="http://schemas.microsoft.com/office/powerpoint/2010/main" val="113274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if you imagine, we may have a sensitive community that is made up of a large proportion of longer lived species – the long lived slower recovering species would be quicker to disappear at lower trawling intensities and overall community biomass would decrease. If we have a more resilient community that is made up mainly of short lived fast growing species, the community as a whole would be more resilient to higher frequencies of trawling.</a:t>
            </a:r>
          </a:p>
          <a:p>
            <a:endParaRPr lang="en-GB" baseline="0" dirty="0"/>
          </a:p>
          <a:p>
            <a:r>
              <a:rPr lang="en-GB" baseline="0" dirty="0"/>
              <a:t>So, if we know something about the community composition of a habitat, we can better predict how it will be impacted by trawling.</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18</a:t>
            </a:fld>
            <a:endParaRPr lang="en-GB"/>
          </a:p>
        </p:txBody>
      </p:sp>
    </p:spTree>
    <p:extLst>
      <p:ext uri="{BB962C8B-B14F-4D97-AF65-F5344CB8AC3E}">
        <p14:creationId xmlns:p14="http://schemas.microsoft.com/office/powerpoint/2010/main" val="688719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a:t>
            </a:r>
            <a:r>
              <a:rPr lang="en-GB" baseline="0" dirty="0"/>
              <a:t> this study by </a:t>
            </a:r>
            <a:r>
              <a:rPr lang="en-GB" baseline="0" dirty="0" err="1"/>
              <a:t>Adriaan</a:t>
            </a:r>
            <a:r>
              <a:rPr lang="en-GB" baseline="0" dirty="0"/>
              <a:t> </a:t>
            </a:r>
            <a:r>
              <a:rPr lang="en-GB" baseline="0" dirty="0" err="1"/>
              <a:t>Rijnsdorp</a:t>
            </a:r>
            <a:r>
              <a:rPr lang="en-GB" baseline="0" dirty="0"/>
              <a:t> they were able to model the longevity distribution – so the fraction of animals in each longevity class – per habitat. So, you can see that mud habitats are dominated by short lived fast growing species, whereas coarse gravelly habitats have a higher proportion of longer lived species so the community would be more sensitive to trawling.</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19</a:t>
            </a:fld>
            <a:endParaRPr lang="en-GB"/>
          </a:p>
        </p:txBody>
      </p:sp>
    </p:spTree>
    <p:extLst>
      <p:ext uri="{BB962C8B-B14F-4D97-AF65-F5344CB8AC3E}">
        <p14:creationId xmlns:p14="http://schemas.microsoft.com/office/powerpoint/2010/main" val="1573272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first, what is a model?</a:t>
            </a:r>
          </a:p>
        </p:txBody>
      </p:sp>
      <p:sp>
        <p:nvSpPr>
          <p:cNvPr id="4" name="Slide Number Placeholder 3"/>
          <p:cNvSpPr>
            <a:spLocks noGrp="1"/>
          </p:cNvSpPr>
          <p:nvPr>
            <p:ph type="sldNum" sz="quarter" idx="5"/>
          </p:nvPr>
        </p:nvSpPr>
        <p:spPr/>
        <p:txBody>
          <a:bodyPr/>
          <a:lstStyle/>
          <a:p>
            <a:fld id="{7D72EF32-FABC-4A8F-BEBD-ED1504CBD2AD}" type="slidenum">
              <a:rPr lang="en-GB" smtClean="0"/>
              <a:t>2</a:t>
            </a:fld>
            <a:endParaRPr lang="en-GB"/>
          </a:p>
        </p:txBody>
      </p:sp>
    </p:spTree>
    <p:extLst>
      <p:ext uri="{BB962C8B-B14F-4D97-AF65-F5344CB8AC3E}">
        <p14:creationId xmlns:p14="http://schemas.microsoft.com/office/powerpoint/2010/main" val="558750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can we apply this approach?</a:t>
            </a:r>
          </a:p>
        </p:txBody>
      </p:sp>
      <p:sp>
        <p:nvSpPr>
          <p:cNvPr id="4" name="Slide Number Placeholder 3"/>
          <p:cNvSpPr>
            <a:spLocks noGrp="1"/>
          </p:cNvSpPr>
          <p:nvPr>
            <p:ph type="sldNum" sz="quarter" idx="10"/>
          </p:nvPr>
        </p:nvSpPr>
        <p:spPr/>
        <p:txBody>
          <a:bodyPr/>
          <a:lstStyle/>
          <a:p>
            <a:fld id="{ACC76BD7-A0F5-4916-8716-1799668AD6C1}" type="slidenum">
              <a:rPr lang="en-GB" smtClean="0"/>
              <a:t>20</a:t>
            </a:fld>
            <a:endParaRPr lang="en-GB"/>
          </a:p>
        </p:txBody>
      </p:sp>
    </p:spTree>
    <p:extLst>
      <p:ext uri="{BB962C8B-B14F-4D97-AF65-F5344CB8AC3E}">
        <p14:creationId xmlns:p14="http://schemas.microsoft.com/office/powerpoint/2010/main" val="4100778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Relative Benthic Status asks, what is the current status of each habitat type? To answer this question from this project’s perspective, we need: maps of where fishing takes place, maps of habitat type, information on depletion by gear type and community recovery rates. </a:t>
            </a:r>
          </a:p>
        </p:txBody>
      </p:sp>
      <p:sp>
        <p:nvSpPr>
          <p:cNvPr id="4" name="Slide Number Placeholder 3"/>
          <p:cNvSpPr>
            <a:spLocks noGrp="1"/>
          </p:cNvSpPr>
          <p:nvPr>
            <p:ph type="sldNum" sz="quarter" idx="10"/>
          </p:nvPr>
        </p:nvSpPr>
        <p:spPr/>
        <p:txBody>
          <a:bodyPr/>
          <a:lstStyle/>
          <a:p>
            <a:fld id="{ACC76BD7-A0F5-4916-8716-1799668AD6C1}" type="slidenum">
              <a:rPr lang="en-GB" smtClean="0"/>
              <a:t>21</a:t>
            </a:fld>
            <a:endParaRPr lang="en-GB" dirty="0"/>
          </a:p>
        </p:txBody>
      </p:sp>
    </p:spTree>
    <p:extLst>
      <p:ext uri="{BB962C8B-B14F-4D97-AF65-F5344CB8AC3E}">
        <p14:creationId xmlns:p14="http://schemas.microsoft.com/office/powerpoint/2010/main" val="395420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relative benthic status model output is a score from 0 to 1, which highlights the proportion of biomass remaining, relative to an un-impacted baseline. RBS of 1 is no depletion. RBS of 0 is complete depletion. RBS of 0.6 is 60% of possible biomass remaining. </a:t>
            </a:r>
          </a:p>
        </p:txBody>
      </p:sp>
      <p:sp>
        <p:nvSpPr>
          <p:cNvPr id="4" name="Slide Number Placeholder 3"/>
          <p:cNvSpPr>
            <a:spLocks noGrp="1"/>
          </p:cNvSpPr>
          <p:nvPr>
            <p:ph type="sldNum" sz="quarter" idx="5"/>
          </p:nvPr>
        </p:nvSpPr>
        <p:spPr/>
        <p:txBody>
          <a:bodyPr/>
          <a:lstStyle/>
          <a:p>
            <a:fld id="{7D72EF32-FABC-4A8F-BEBD-ED1504CBD2AD}" type="slidenum">
              <a:rPr lang="en-GB" smtClean="0"/>
              <a:t>22</a:t>
            </a:fld>
            <a:endParaRPr lang="en-GB" dirty="0"/>
          </a:p>
        </p:txBody>
      </p:sp>
    </p:spTree>
    <p:extLst>
      <p:ext uri="{BB962C8B-B14F-4D97-AF65-F5344CB8AC3E}">
        <p14:creationId xmlns:p14="http://schemas.microsoft.com/office/powerpoint/2010/main" val="2417745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RBS score gives us an idea of whether a seabed is in a good state or not, relative to an unimpacted baseline. If little is known about the species in a given habitat, then we can also work with a single species… the longest lived species. For example, the sea pen at the West of </a:t>
            </a:r>
            <a:r>
              <a:rPr lang="en-GB" dirty="0" err="1"/>
              <a:t>Walney</a:t>
            </a:r>
            <a:r>
              <a:rPr lang="en-GB" dirty="0"/>
              <a:t> Site.</a:t>
            </a:r>
          </a:p>
        </p:txBody>
      </p:sp>
      <p:sp>
        <p:nvSpPr>
          <p:cNvPr id="4" name="Slide Number Placeholder 3"/>
          <p:cNvSpPr>
            <a:spLocks noGrp="1"/>
          </p:cNvSpPr>
          <p:nvPr>
            <p:ph type="sldNum" sz="quarter" idx="5"/>
          </p:nvPr>
        </p:nvSpPr>
        <p:spPr/>
        <p:txBody>
          <a:bodyPr/>
          <a:lstStyle/>
          <a:p>
            <a:fld id="{7D72EF32-FABC-4A8F-BEBD-ED1504CBD2AD}" type="slidenum">
              <a:rPr lang="en-GB" smtClean="0"/>
              <a:t>23</a:t>
            </a:fld>
            <a:endParaRPr lang="en-GB"/>
          </a:p>
        </p:txBody>
      </p:sp>
    </p:spTree>
    <p:extLst>
      <p:ext uri="{BB962C8B-B14F-4D97-AF65-F5344CB8AC3E}">
        <p14:creationId xmlns:p14="http://schemas.microsoft.com/office/powerpoint/2010/main" val="2849419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I’ll just quickly run through an example. Here we have a map of fishing activity and a map of habitats in the same area.</a:t>
            </a:r>
          </a:p>
        </p:txBody>
      </p:sp>
      <p:sp>
        <p:nvSpPr>
          <p:cNvPr id="4" name="Slide Number Placeholder 3"/>
          <p:cNvSpPr>
            <a:spLocks noGrp="1"/>
          </p:cNvSpPr>
          <p:nvPr>
            <p:ph type="sldNum" sz="quarter" idx="5"/>
          </p:nvPr>
        </p:nvSpPr>
        <p:spPr/>
        <p:txBody>
          <a:bodyPr/>
          <a:lstStyle/>
          <a:p>
            <a:fld id="{7D72EF32-FABC-4A8F-BEBD-ED1504CBD2AD}" type="slidenum">
              <a:rPr lang="en-GB" smtClean="0"/>
              <a:t>24</a:t>
            </a:fld>
            <a:endParaRPr lang="en-GB"/>
          </a:p>
        </p:txBody>
      </p:sp>
    </p:spTree>
    <p:extLst>
      <p:ext uri="{BB962C8B-B14F-4D97-AF65-F5344CB8AC3E}">
        <p14:creationId xmlns:p14="http://schemas.microsoft.com/office/powerpoint/2010/main" val="3162562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Alongside these, we include the depletion rates of fishing gears and the fraction of animals in each longevity class in each habitat.</a:t>
            </a:r>
          </a:p>
        </p:txBody>
      </p:sp>
      <p:sp>
        <p:nvSpPr>
          <p:cNvPr id="4" name="Slide Number Placeholder 3"/>
          <p:cNvSpPr>
            <a:spLocks noGrp="1"/>
          </p:cNvSpPr>
          <p:nvPr>
            <p:ph type="sldNum" sz="quarter" idx="5"/>
          </p:nvPr>
        </p:nvSpPr>
        <p:spPr/>
        <p:txBody>
          <a:bodyPr/>
          <a:lstStyle/>
          <a:p>
            <a:fld id="{7D72EF32-FABC-4A8F-BEBD-ED1504CBD2AD}" type="slidenum">
              <a:rPr lang="en-GB" smtClean="0"/>
              <a:t>25</a:t>
            </a:fld>
            <a:endParaRPr lang="en-GB"/>
          </a:p>
        </p:txBody>
      </p:sp>
    </p:spTree>
    <p:extLst>
      <p:ext uri="{BB962C8B-B14F-4D97-AF65-F5344CB8AC3E}">
        <p14:creationId xmlns:p14="http://schemas.microsoft.com/office/powerpoint/2010/main" val="2129427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gives us the Relative Benthic Status of that area. As we can see The RBS is low (in red) in the middle. </a:t>
            </a:r>
          </a:p>
        </p:txBody>
      </p:sp>
      <p:sp>
        <p:nvSpPr>
          <p:cNvPr id="4" name="Slide Number Placeholder 3"/>
          <p:cNvSpPr>
            <a:spLocks noGrp="1"/>
          </p:cNvSpPr>
          <p:nvPr>
            <p:ph type="sldNum" sz="quarter" idx="10"/>
          </p:nvPr>
        </p:nvSpPr>
        <p:spPr/>
        <p:txBody>
          <a:bodyPr/>
          <a:lstStyle/>
          <a:p>
            <a:fld id="{ACC76BD7-A0F5-4916-8716-1799668AD6C1}" type="slidenum">
              <a:rPr lang="en-GB" smtClean="0"/>
              <a:t>26</a:t>
            </a:fld>
            <a:endParaRPr lang="en-GB"/>
          </a:p>
        </p:txBody>
      </p:sp>
    </p:spTree>
    <p:extLst>
      <p:ext uri="{BB962C8B-B14F-4D97-AF65-F5344CB8AC3E}">
        <p14:creationId xmlns:p14="http://schemas.microsoft.com/office/powerpoint/2010/main" val="1395655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this we can determine the mean relative benthic status per habitat type and also determine the number of years it would take to return to an undisturbed </a:t>
            </a:r>
            <a:r>
              <a:rPr lang="en-GB" dirty="0" err="1"/>
              <a:t>baselin</a:t>
            </a:r>
            <a:r>
              <a:rPr lang="en-GB" dirty="0"/>
              <a:t>, if left undisturbed. </a:t>
            </a:r>
          </a:p>
        </p:txBody>
      </p:sp>
      <p:sp>
        <p:nvSpPr>
          <p:cNvPr id="4" name="Slide Number Placeholder 3"/>
          <p:cNvSpPr>
            <a:spLocks noGrp="1"/>
          </p:cNvSpPr>
          <p:nvPr>
            <p:ph type="sldNum" sz="quarter" idx="10"/>
          </p:nvPr>
        </p:nvSpPr>
        <p:spPr/>
        <p:txBody>
          <a:bodyPr/>
          <a:lstStyle/>
          <a:p>
            <a:fld id="{ACC76BD7-A0F5-4916-8716-1799668AD6C1}" type="slidenum">
              <a:rPr lang="en-GB" smtClean="0"/>
              <a:t>27</a:t>
            </a:fld>
            <a:endParaRPr lang="en-GB"/>
          </a:p>
        </p:txBody>
      </p:sp>
    </p:spTree>
    <p:extLst>
      <p:ext uri="{BB962C8B-B14F-4D97-AF65-F5344CB8AC3E}">
        <p14:creationId xmlns:p14="http://schemas.microsoft.com/office/powerpoint/2010/main" val="1828186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some limitations to this approach – ultimately it is a model, so it is only as good as its simplifications and assumptions</a:t>
            </a:r>
          </a:p>
          <a:p>
            <a:endParaRPr lang="en-GB" baseline="0" dirty="0"/>
          </a:p>
          <a:p>
            <a:r>
              <a:rPr lang="en-GB" baseline="0" dirty="0"/>
              <a:t>In particular, the response variable is relative community biomass – so this means, the current biomass relative to an </a:t>
            </a:r>
            <a:r>
              <a:rPr lang="en-GB" baseline="0" dirty="0" err="1"/>
              <a:t>unimpacted</a:t>
            </a:r>
            <a:r>
              <a:rPr lang="en-GB" baseline="0" dirty="0"/>
              <a:t> baseline – this does correlate with biodiversity and ecosystem functioning – but we’re not talking about absolute biomass.</a:t>
            </a:r>
          </a:p>
          <a:p>
            <a:endParaRPr lang="en-GB" baseline="0" dirty="0"/>
          </a:p>
          <a:p>
            <a:r>
              <a:rPr lang="en-GB" baseline="0" dirty="0"/>
              <a:t>The model is limited to sedimentary habitats and towed bottom gears – this is driven by the available evidence. The studies included in the meta-analysis only included towed bottom gears, and habitats were quantified based on sediments, so mud sand and gravel.</a:t>
            </a:r>
          </a:p>
          <a:p>
            <a:endParaRPr lang="en-GB" baseline="0" dirty="0"/>
          </a:p>
          <a:p>
            <a:r>
              <a:rPr lang="en-GB" baseline="0" dirty="0"/>
              <a:t>And finally, recruitment and dispersal are not included in the model. Recovery is only modelled from the biomass remaining in an area after trawling, and doesn’t include the potential contribution from recruitment and immigration to an area.</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28</a:t>
            </a:fld>
            <a:endParaRPr lang="en-GB"/>
          </a:p>
        </p:txBody>
      </p:sp>
    </p:spTree>
    <p:extLst>
      <p:ext uri="{BB962C8B-B14F-4D97-AF65-F5344CB8AC3E}">
        <p14:creationId xmlns:p14="http://schemas.microsoft.com/office/powerpoint/2010/main" val="322971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Despite the limitations, this provides a simple approach to quantifying the </a:t>
            </a:r>
            <a:r>
              <a:rPr lang="en-GB" baseline="0" dirty="0" err="1"/>
              <a:t>imapcts</a:t>
            </a:r>
            <a:r>
              <a:rPr lang="en-GB" baseline="0" dirty="0"/>
              <a:t> of trawling which is based on the latest science and the most comprehensive review of all trawling impact studies conducted globally. So we have the most robust available parameter estimates for depletion and recovery following trawling.</a:t>
            </a:r>
          </a:p>
          <a:p>
            <a:endParaRPr lang="en-GB" baseline="0" dirty="0"/>
          </a:p>
          <a:p>
            <a:r>
              <a:rPr lang="en-GB" baseline="0" dirty="0"/>
              <a:t>Because this is a relatively simple approach, it means that there is relatively low demand for data – to apply this approach we just need to know where fishing takes place and over what habitats – which means it is an accessible approach to quantifying the </a:t>
            </a:r>
            <a:r>
              <a:rPr lang="en-GB" baseline="0" dirty="0" err="1"/>
              <a:t>imacts</a:t>
            </a:r>
            <a:r>
              <a:rPr lang="en-GB" baseline="0" dirty="0"/>
              <a:t> of trawling.</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29</a:t>
            </a:fld>
            <a:endParaRPr lang="en-GB"/>
          </a:p>
        </p:txBody>
      </p:sp>
    </p:spTree>
    <p:extLst>
      <p:ext uri="{BB962C8B-B14F-4D97-AF65-F5344CB8AC3E}">
        <p14:creationId xmlns:p14="http://schemas.microsoft.com/office/powerpoint/2010/main" val="352931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q_serif"/>
              </a:rPr>
              <a:t>A model is a structure based on the one you are interested in: a map represents the earth, a toy truck is a characterization of a real truck, and a store mannequin or human 'model' is supposed to show how clothes look like on a customer's body. So </a:t>
            </a:r>
            <a:r>
              <a:rPr lang="en-GB" b="1" i="0" dirty="0">
                <a:solidFill>
                  <a:srgbClr val="333333"/>
                </a:solidFill>
                <a:effectLst/>
                <a:latin typeface="q_serif"/>
              </a:rPr>
              <a:t>we use </a:t>
            </a:r>
            <a:r>
              <a:rPr lang="en-GB" b="1" i="0" dirty="0" err="1">
                <a:solidFill>
                  <a:srgbClr val="333333"/>
                </a:solidFill>
                <a:effectLst/>
                <a:latin typeface="q_serif"/>
              </a:rPr>
              <a:t>modeling</a:t>
            </a:r>
            <a:r>
              <a:rPr lang="en-GB" b="1" i="0" dirty="0">
                <a:solidFill>
                  <a:srgbClr val="333333"/>
                </a:solidFill>
                <a:effectLst/>
                <a:latin typeface="q_serif"/>
              </a:rPr>
              <a:t> informally all the time</a:t>
            </a:r>
            <a:r>
              <a:rPr lang="en-GB" b="0" i="0" dirty="0">
                <a:solidFill>
                  <a:srgbClr val="333333"/>
                </a:solidFill>
                <a:effectLst/>
                <a:latin typeface="q_serif"/>
              </a:rPr>
              <a:t>. </a:t>
            </a:r>
            <a:endParaRPr lang="en-GB" dirty="0"/>
          </a:p>
        </p:txBody>
      </p:sp>
      <p:sp>
        <p:nvSpPr>
          <p:cNvPr id="4" name="Slide Number Placeholder 3"/>
          <p:cNvSpPr>
            <a:spLocks noGrp="1"/>
          </p:cNvSpPr>
          <p:nvPr>
            <p:ph type="sldNum" sz="quarter" idx="5"/>
          </p:nvPr>
        </p:nvSpPr>
        <p:spPr/>
        <p:txBody>
          <a:bodyPr/>
          <a:lstStyle/>
          <a:p>
            <a:fld id="{EDFCA670-0873-47A2-92CB-02FE1BA2FAE0}" type="slidenum">
              <a:rPr lang="en-GB" smtClean="0"/>
              <a:t>3</a:t>
            </a:fld>
            <a:endParaRPr lang="en-GB"/>
          </a:p>
        </p:txBody>
      </p:sp>
    </p:spTree>
    <p:extLst>
      <p:ext uri="{BB962C8B-B14F-4D97-AF65-F5344CB8AC3E}">
        <p14:creationId xmlns:p14="http://schemas.microsoft.com/office/powerpoint/2010/main" val="335797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work is based on research outputs from the BENTHIS and</a:t>
            </a:r>
            <a:r>
              <a:rPr lang="en-GB" baseline="0" dirty="0"/>
              <a:t> Trawling Best Practices Projects</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30</a:t>
            </a:fld>
            <a:endParaRPr lang="en-GB"/>
          </a:p>
        </p:txBody>
      </p:sp>
    </p:spTree>
    <p:extLst>
      <p:ext uri="{BB962C8B-B14F-4D97-AF65-F5344CB8AC3E}">
        <p14:creationId xmlns:p14="http://schemas.microsoft.com/office/powerpoint/2010/main" val="3449999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 we have some links to the peer-reviewed science behind the model</a:t>
            </a:r>
            <a:r>
              <a:rPr lang="en-GB" baseline="0" dirty="0"/>
              <a:t> – which is currently being implemented by both ICES and the Marine Stewardship Council.</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31</a:t>
            </a:fld>
            <a:endParaRPr lang="en-GB"/>
          </a:p>
        </p:txBody>
      </p:sp>
    </p:spTree>
    <p:extLst>
      <p:ext uri="{BB962C8B-B14F-4D97-AF65-F5344CB8AC3E}">
        <p14:creationId xmlns:p14="http://schemas.microsoft.com/office/powerpoint/2010/main" val="226574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model is a simplified description of a system or process, typically mathematical, to assist in calculations and predictions. The first models were developed to predict the motion of planets and stars…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DFCA670-0873-47A2-92CB-02FE1BA2FAE0}" type="slidenum">
              <a:rPr lang="en-GB" smtClean="0"/>
              <a:t>4</a:t>
            </a:fld>
            <a:endParaRPr lang="en-GB"/>
          </a:p>
        </p:txBody>
      </p:sp>
    </p:spTree>
    <p:extLst>
      <p:ext uri="{BB962C8B-B14F-4D97-AF65-F5344CB8AC3E}">
        <p14:creationId xmlns:p14="http://schemas.microsoft.com/office/powerpoint/2010/main" val="270339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q_serif"/>
              </a:rPr>
              <a:t>It could be of varying levels of descriptive detail like sketches of a flower in an artist's notebook. </a:t>
            </a:r>
            <a:endParaRPr lang="en-GB" dirty="0"/>
          </a:p>
        </p:txBody>
      </p:sp>
      <p:sp>
        <p:nvSpPr>
          <p:cNvPr id="4" name="Slide Number Placeholder 3"/>
          <p:cNvSpPr>
            <a:spLocks noGrp="1"/>
          </p:cNvSpPr>
          <p:nvPr>
            <p:ph type="sldNum" sz="quarter" idx="5"/>
          </p:nvPr>
        </p:nvSpPr>
        <p:spPr/>
        <p:txBody>
          <a:bodyPr/>
          <a:lstStyle/>
          <a:p>
            <a:fld id="{EDFCA670-0873-47A2-92CB-02FE1BA2FAE0}" type="slidenum">
              <a:rPr lang="en-GB" smtClean="0"/>
              <a:t>5</a:t>
            </a:fld>
            <a:endParaRPr lang="en-GB"/>
          </a:p>
        </p:txBody>
      </p:sp>
    </p:spTree>
    <p:extLst>
      <p:ext uri="{BB962C8B-B14F-4D97-AF65-F5344CB8AC3E}">
        <p14:creationId xmlns:p14="http://schemas.microsoft.com/office/powerpoint/2010/main" val="285374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q_serif"/>
              </a:rPr>
              <a:t>So, within this project, the model we are dealing with is an equation, which uses ecological variables and others to determine the population dynamics of the benthic habitat.</a:t>
            </a:r>
            <a:endParaRPr lang="en-GB" dirty="0"/>
          </a:p>
        </p:txBody>
      </p:sp>
      <p:sp>
        <p:nvSpPr>
          <p:cNvPr id="4" name="Slide Number Placeholder 3"/>
          <p:cNvSpPr>
            <a:spLocks noGrp="1"/>
          </p:cNvSpPr>
          <p:nvPr>
            <p:ph type="sldNum" sz="quarter" idx="5"/>
          </p:nvPr>
        </p:nvSpPr>
        <p:spPr/>
        <p:txBody>
          <a:bodyPr/>
          <a:lstStyle/>
          <a:p>
            <a:fld id="{EDFCA670-0873-47A2-92CB-02FE1BA2FAE0}" type="slidenum">
              <a:rPr lang="en-GB" smtClean="0"/>
              <a:t>6</a:t>
            </a:fld>
            <a:endParaRPr lang="en-GB"/>
          </a:p>
        </p:txBody>
      </p:sp>
    </p:spTree>
    <p:extLst>
      <p:ext uri="{BB962C8B-B14F-4D97-AF65-F5344CB8AC3E}">
        <p14:creationId xmlns:p14="http://schemas.microsoft.com/office/powerpoint/2010/main" val="3591283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model that we’re using is called the Relative Benthic Status or RBS in short. This is where the first question comes in from the last workshop. Questions from the last workshop are highlighted with yellow stars throughout the talk, so keep your eyes peeled for your question if you asked one. What is the purpose of the model? Simply, the purpose is to understand and manage impacts of fishing on the benthic community in a quantitative way. </a:t>
            </a:r>
          </a:p>
        </p:txBody>
      </p:sp>
      <p:sp>
        <p:nvSpPr>
          <p:cNvPr id="4" name="Slide Number Placeholder 3"/>
          <p:cNvSpPr>
            <a:spLocks noGrp="1"/>
          </p:cNvSpPr>
          <p:nvPr>
            <p:ph type="sldNum" sz="quarter" idx="5"/>
          </p:nvPr>
        </p:nvSpPr>
        <p:spPr/>
        <p:txBody>
          <a:bodyPr/>
          <a:lstStyle/>
          <a:p>
            <a:fld id="{7D72EF32-FABC-4A8F-BEBD-ED1504CBD2AD}" type="slidenum">
              <a:rPr lang="en-GB" smtClean="0"/>
              <a:t>7</a:t>
            </a:fld>
            <a:endParaRPr lang="en-GB"/>
          </a:p>
        </p:txBody>
      </p:sp>
    </p:spTree>
    <p:extLst>
      <p:ext uri="{BB962C8B-B14F-4D97-AF65-F5344CB8AC3E}">
        <p14:creationId xmlns:p14="http://schemas.microsoft.com/office/powerpoint/2010/main" val="50872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model relates to the benthic community</a:t>
            </a:r>
            <a:r>
              <a:rPr lang="en-GB" baseline="0" dirty="0"/>
              <a:t> – so that is animals living in and on the seabed. These communities are important food for a range of animals, and perform ecological functions, so consequently, we need to ensure that we manage and conserve these communities in an appropriate way. </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8</a:t>
            </a:fld>
            <a:endParaRPr lang="en-GB"/>
          </a:p>
        </p:txBody>
      </p:sp>
    </p:spTree>
    <p:extLst>
      <p:ext uri="{BB962C8B-B14F-4D97-AF65-F5344CB8AC3E}">
        <p14:creationId xmlns:p14="http://schemas.microsoft.com/office/powerpoint/2010/main" val="2267204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a:t>
            </a:r>
            <a:r>
              <a:rPr lang="en-GB" baseline="0" dirty="0"/>
              <a:t> we fish using bottom trawls, we risk damaging these benthic communities. By design, bottom trawls make contact with the seabed, causing physical disturbance and damage. By bottom trawls, we are referring to beam trawls, otter trawls, and scallop dredges. And these gears can have an impact on the benthos, reducing abundance, biomass, production and species richness.</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9</a:t>
            </a:fld>
            <a:endParaRPr lang="en-GB"/>
          </a:p>
        </p:txBody>
      </p:sp>
    </p:spTree>
    <p:extLst>
      <p:ext uri="{BB962C8B-B14F-4D97-AF65-F5344CB8AC3E}">
        <p14:creationId xmlns:p14="http://schemas.microsoft.com/office/powerpoint/2010/main" val="3731843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B253-9B4A-47C8-BE9F-6526B050E70B}"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284526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B253-9B4A-47C8-BE9F-6526B050E70B}"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419493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B253-9B4A-47C8-BE9F-6526B050E70B}"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2198533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Edit Master text styles</a:t>
            </a: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F3B0F8A1-7354-467A-BF97-DD2C5A17F2E0}" type="slidenum">
              <a:rPr lang="en-GB" smtClean="0"/>
              <a:t>‹#›</a:t>
            </a:fld>
            <a:endParaRPr lang="en-GB"/>
          </a:p>
        </p:txBody>
      </p:sp>
    </p:spTree>
    <p:extLst>
      <p:ext uri="{BB962C8B-B14F-4D97-AF65-F5344CB8AC3E}">
        <p14:creationId xmlns:p14="http://schemas.microsoft.com/office/powerpoint/2010/main" val="1981353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560B253-9B4A-47C8-BE9F-6526B050E70B}"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1225001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slide with bullets">
    <p:spTree>
      <p:nvGrpSpPr>
        <p:cNvPr id="1" name=""/>
        <p:cNvGrpSpPr/>
        <p:nvPr/>
      </p:nvGrpSpPr>
      <p:grpSpPr>
        <a:xfrm>
          <a:off x="0" y="0"/>
          <a:ext cx="0" cy="0"/>
          <a:chOff x="0" y="0"/>
          <a:chExt cx="0" cy="0"/>
        </a:xfrm>
      </p:grpSpPr>
      <p:sp>
        <p:nvSpPr>
          <p:cNvPr id="2" name="Titel 1"/>
          <p:cNvSpPr>
            <a:spLocks noGrp="1"/>
          </p:cNvSpPr>
          <p:nvPr>
            <p:ph type="title"/>
          </p:nvPr>
        </p:nvSpPr>
        <p:spPr>
          <a:xfrm>
            <a:off x="655524" y="230191"/>
            <a:ext cx="11257061" cy="839787"/>
          </a:xfrm>
        </p:spPr>
        <p:txBody>
          <a:bodyPr/>
          <a:lstStyle/>
          <a:p>
            <a:r>
              <a:rPr lang="en-US"/>
              <a:t>Click to edit Master title style</a:t>
            </a:r>
            <a:endParaRPr lang="en-GB" dirty="0"/>
          </a:p>
        </p:txBody>
      </p:sp>
      <p:sp>
        <p:nvSpPr>
          <p:cNvPr id="3" name="Tijdelijke aanduiding voor tekst 6"/>
          <p:cNvSpPr>
            <a:spLocks noGrp="1"/>
          </p:cNvSpPr>
          <p:nvPr>
            <p:ph type="body" sz="quarter" idx="10"/>
          </p:nvPr>
        </p:nvSpPr>
        <p:spPr>
          <a:xfrm>
            <a:off x="561600" y="1835249"/>
            <a:ext cx="11361584" cy="4089600"/>
          </a:xfrm>
        </p:spPr>
        <p:txBody>
          <a:bodyPr/>
          <a:lstStyle>
            <a:lvl2pPr>
              <a:buClr>
                <a:schemeClr val="bg2"/>
              </a:buCl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97768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B253-9B4A-47C8-BE9F-6526B050E70B}"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
        <p:nvSpPr>
          <p:cNvPr id="8" name="Content Placeholder 7"/>
          <p:cNvSpPr>
            <a:spLocks noGrp="1"/>
          </p:cNvSpPr>
          <p:nvPr>
            <p:ph sz="quarter" idx="13"/>
          </p:nvPr>
        </p:nvSpPr>
        <p:spPr>
          <a:xfrm>
            <a:off x="461433" y="808038"/>
            <a:ext cx="12192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95034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B253-9B4A-47C8-BE9F-6526B050E70B}" type="datetimeFigureOut">
              <a:rPr lang="en-GB" smtClean="0"/>
              <a:t>26/02/2019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3275337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B253-9B4A-47C8-BE9F-6526B050E70B}" type="datetimeFigureOut">
              <a:rPr lang="en-GB" smtClean="0"/>
              <a:t>26/02/2019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304147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B253-9B4A-47C8-BE9F-6526B050E70B}" type="datetimeFigureOut">
              <a:rPr lang="en-GB" smtClean="0"/>
              <a:t>26/02/2019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4219722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B253-9B4A-47C8-BE9F-6526B050E70B}" type="datetimeFigureOut">
              <a:rPr lang="en-GB" smtClean="0"/>
              <a:t>26/02/2019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275668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B253-9B4A-47C8-BE9F-6526B050E70B}" type="datetimeFigureOut">
              <a:rPr lang="en-GB" smtClean="0"/>
              <a:t>26/02/2019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4204121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B253-9B4A-47C8-BE9F-6526B050E70B}" type="datetimeFigureOut">
              <a:rPr lang="en-GB" smtClean="0"/>
              <a:t>26/02/2019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1185377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B253-9B4A-47C8-BE9F-6526B050E70B}" type="datetimeFigureOut">
              <a:rPr lang="en-GB" smtClean="0"/>
              <a:t>26/02/2019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1418510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6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B253-9B4A-47C8-BE9F-6526B050E70B}" type="datetimeFigureOut">
              <a:rPr lang="en-GB" smtClean="0"/>
              <a:t>26/02/2019</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B0F8A1-7354-467A-BF97-DD2C5A17F2E0}" type="slidenum">
              <a:rPr lang="en-GB" smtClean="0"/>
              <a:t>‹#›</a:t>
            </a:fld>
            <a:endParaRPr lang="en-GB"/>
          </a:p>
        </p:txBody>
      </p:sp>
      <p:pic>
        <p:nvPicPr>
          <p:cNvPr id="9" name="Shape 57" descr="Bangor cmyk.jpg"/>
          <p:cNvPicPr preferRelativeResize="0"/>
          <p:nvPr/>
        </p:nvPicPr>
        <p:blipFill>
          <a:blip r:embed="rId16">
            <a:clrChange>
              <a:clrFrom>
                <a:srgbClr val="FFFDF9"/>
              </a:clrFrom>
              <a:clrTo>
                <a:srgbClr val="FFFDF9">
                  <a:alpha val="0"/>
                </a:srgbClr>
              </a:clrTo>
            </a:clrChange>
            <a:alphaModFix/>
          </a:blip>
          <a:stretch>
            <a:fillRect/>
          </a:stretch>
        </p:blipFill>
        <p:spPr>
          <a:xfrm>
            <a:off x="9953357" y="-2600"/>
            <a:ext cx="2238643" cy="1168284"/>
          </a:xfrm>
          <a:prstGeom prst="rect">
            <a:avLst/>
          </a:prstGeom>
          <a:noFill/>
          <a:ln>
            <a:noFill/>
          </a:ln>
        </p:spPr>
      </p:pic>
    </p:spTree>
    <p:extLst>
      <p:ext uri="{BB962C8B-B14F-4D97-AF65-F5344CB8AC3E}">
        <p14:creationId xmlns:p14="http://schemas.microsoft.com/office/powerpoint/2010/main" val="41707251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lowri.evans@bangor.ac.uk"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18" Type="http://schemas.openxmlformats.org/officeDocument/2006/relationships/image" Target="../media/image42.jpeg"/><Relationship Id="rId3" Type="http://schemas.openxmlformats.org/officeDocument/2006/relationships/image" Target="../media/image27.jpeg"/><Relationship Id="rId21" Type="http://schemas.openxmlformats.org/officeDocument/2006/relationships/image" Target="../media/image45.jpeg"/><Relationship Id="rId7" Type="http://schemas.openxmlformats.org/officeDocument/2006/relationships/image" Target="../media/image31.jpeg"/><Relationship Id="rId12" Type="http://schemas.openxmlformats.org/officeDocument/2006/relationships/image" Target="../media/image36.jpg"/><Relationship Id="rId17" Type="http://schemas.openxmlformats.org/officeDocument/2006/relationships/image" Target="../media/image41.jpeg"/><Relationship Id="rId2" Type="http://schemas.openxmlformats.org/officeDocument/2006/relationships/notesSlide" Target="../notesSlides/notesSlide16.xml"/><Relationship Id="rId16" Type="http://schemas.openxmlformats.org/officeDocument/2006/relationships/image" Target="../media/image40.jpeg"/><Relationship Id="rId20"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jpeg"/><Relationship Id="rId10" Type="http://schemas.openxmlformats.org/officeDocument/2006/relationships/image" Target="../media/image34.jpeg"/><Relationship Id="rId19" Type="http://schemas.openxmlformats.org/officeDocument/2006/relationships/image" Target="../media/image43.jpe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32.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tiff"/><Relationship Id="rId7"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B7AF7-E682-4849-A6EC-5AEEB0683BF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6831"/>
          <a:stretch/>
        </p:blipFill>
        <p:spPr>
          <a:xfrm>
            <a:off x="551826" y="1034189"/>
            <a:ext cx="7817082" cy="4747406"/>
          </a:xfrm>
          <a:prstGeom prst="snip2SameRect">
            <a:avLst>
              <a:gd name="adj1" fmla="val 50000"/>
              <a:gd name="adj2" fmla="val 0"/>
            </a:avLst>
          </a:prstGeom>
        </p:spPr>
      </p:pic>
      <p:sp>
        <p:nvSpPr>
          <p:cNvPr id="6" name="Title 1">
            <a:extLst>
              <a:ext uri="{FF2B5EF4-FFF2-40B4-BE49-F238E27FC236}">
                <a16:creationId xmlns:a16="http://schemas.microsoft.com/office/drawing/2014/main" id="{18273298-95EB-42D4-B226-8388F8071F98}"/>
              </a:ext>
            </a:extLst>
          </p:cNvPr>
          <p:cNvSpPr>
            <a:spLocks noGrp="1"/>
          </p:cNvSpPr>
          <p:nvPr>
            <p:ph type="ctrTitle"/>
          </p:nvPr>
        </p:nvSpPr>
        <p:spPr>
          <a:xfrm>
            <a:off x="551826" y="376683"/>
            <a:ext cx="9551405" cy="1315012"/>
          </a:xfrm>
        </p:spPr>
        <p:txBody>
          <a:bodyPr>
            <a:noAutofit/>
          </a:bodyPr>
          <a:lstStyle/>
          <a:p>
            <a:pPr algn="l"/>
            <a:r>
              <a:rPr lang="en-GB" sz="4400" b="1" dirty="0"/>
              <a:t>Assessing bottom-trawling impacts:</a:t>
            </a:r>
            <a:r>
              <a:rPr lang="en-GB" sz="2000" b="1" dirty="0"/>
              <a:t> </a:t>
            </a:r>
            <a:br>
              <a:rPr lang="en-GB" sz="2000" b="1" dirty="0"/>
            </a:br>
            <a:r>
              <a:rPr lang="en-GB" sz="4000" b="1" dirty="0"/>
              <a:t>A quantitative approach</a:t>
            </a:r>
            <a:endParaRPr lang="en-GB" sz="2000" dirty="0"/>
          </a:p>
        </p:txBody>
      </p:sp>
      <p:sp>
        <p:nvSpPr>
          <p:cNvPr id="5" name="Subtitle 2">
            <a:extLst>
              <a:ext uri="{FF2B5EF4-FFF2-40B4-BE49-F238E27FC236}">
                <a16:creationId xmlns:a16="http://schemas.microsoft.com/office/drawing/2014/main" id="{29EC96A7-0FEE-462D-9EAA-4C16D768803A}"/>
              </a:ext>
            </a:extLst>
          </p:cNvPr>
          <p:cNvSpPr>
            <a:spLocks noGrp="1"/>
          </p:cNvSpPr>
          <p:nvPr>
            <p:ph type="subTitle" idx="1"/>
          </p:nvPr>
        </p:nvSpPr>
        <p:spPr>
          <a:xfrm>
            <a:off x="8664531" y="2099329"/>
            <a:ext cx="4035713" cy="1119860"/>
          </a:xfrm>
        </p:spPr>
        <p:txBody>
          <a:bodyPr>
            <a:noAutofit/>
          </a:bodyPr>
          <a:lstStyle/>
          <a:p>
            <a:pPr algn="l"/>
            <a:r>
              <a:rPr lang="en-GB" sz="2800" dirty="0"/>
              <a:t> Prof Jan Geert Hiddink</a:t>
            </a:r>
          </a:p>
          <a:p>
            <a:pPr algn="l"/>
            <a:r>
              <a:rPr lang="en-GB" sz="2800" dirty="0">
                <a:solidFill>
                  <a:schemeClr val="accent1">
                    <a:lumMod val="75000"/>
                  </a:schemeClr>
                </a:solidFill>
              </a:rPr>
              <a:t>@Macomabalthica</a:t>
            </a:r>
          </a:p>
          <a:p>
            <a:pPr algn="l"/>
            <a:endParaRPr lang="en-GB" sz="2800" dirty="0"/>
          </a:p>
          <a:p>
            <a:pPr algn="l"/>
            <a:r>
              <a:rPr lang="en-GB" sz="2800" dirty="0"/>
              <a:t>Dr Jenny Shepperson</a:t>
            </a:r>
          </a:p>
          <a:p>
            <a:pPr algn="l"/>
            <a:r>
              <a:rPr lang="en-GB" sz="2800" dirty="0">
                <a:solidFill>
                  <a:schemeClr val="accent1">
                    <a:lumMod val="75000"/>
                  </a:schemeClr>
                </a:solidFill>
              </a:rPr>
              <a:t>@jennyshepperson </a:t>
            </a:r>
            <a:endParaRPr lang="en-GB" sz="2800" dirty="0"/>
          </a:p>
          <a:p>
            <a:pPr algn="l"/>
            <a:endParaRPr lang="en-GB" sz="2800" dirty="0"/>
          </a:p>
          <a:p>
            <a:pPr algn="l"/>
            <a:r>
              <a:rPr lang="en-GB" sz="2800" dirty="0"/>
              <a:t>Dr Lowri E Evans</a:t>
            </a:r>
          </a:p>
          <a:p>
            <a:pPr algn="l"/>
            <a:r>
              <a:rPr lang="en-GB" sz="2800" dirty="0">
                <a:solidFill>
                  <a:schemeClr val="accent1">
                    <a:lumMod val="75000"/>
                  </a:schemeClr>
                </a:solidFill>
              </a:rPr>
              <a:t>@L0wriEvans</a:t>
            </a:r>
            <a:endParaRPr lang="en-GB" sz="2800" dirty="0"/>
          </a:p>
        </p:txBody>
      </p:sp>
      <p:pic>
        <p:nvPicPr>
          <p:cNvPr id="8" name="Picture 4" descr="Image result for twitter logo">
            <a:extLst>
              <a:ext uri="{FF2B5EF4-FFF2-40B4-BE49-F238E27FC236}">
                <a16:creationId xmlns:a16="http://schemas.microsoft.com/office/drawing/2014/main" id="{328D9DD7-49DD-45BC-90D6-2152158FB4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7680" y="5737222"/>
            <a:ext cx="376851" cy="376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twitter logo">
            <a:extLst>
              <a:ext uri="{FF2B5EF4-FFF2-40B4-BE49-F238E27FC236}">
                <a16:creationId xmlns:a16="http://schemas.microsoft.com/office/drawing/2014/main" id="{2650BAA0-5ABF-49D6-9ABE-E51730B443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7681" y="2612478"/>
            <a:ext cx="376851" cy="3768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twitter logo">
            <a:extLst>
              <a:ext uri="{FF2B5EF4-FFF2-40B4-BE49-F238E27FC236}">
                <a16:creationId xmlns:a16="http://schemas.microsoft.com/office/drawing/2014/main" id="{328D9DD7-49DD-45BC-90D6-2152158FB4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7680" y="4200892"/>
            <a:ext cx="376851" cy="3768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89821" y="5934670"/>
            <a:ext cx="4345851" cy="923330"/>
          </a:xfrm>
          <a:prstGeom prst="rect">
            <a:avLst/>
          </a:prstGeom>
          <a:noFill/>
        </p:spPr>
        <p:txBody>
          <a:bodyPr wrap="square" rtlCol="0">
            <a:spAutoFit/>
          </a:bodyPr>
          <a:lstStyle/>
          <a:p>
            <a:r>
              <a:rPr lang="en-GB" dirty="0"/>
              <a:t>Primary contact: </a:t>
            </a:r>
            <a:r>
              <a:rPr lang="en-GB" dirty="0">
                <a:hlinkClick r:id="rId5"/>
              </a:rPr>
              <a:t>lowri.evans@bangor.ac.uk</a:t>
            </a:r>
            <a:r>
              <a:rPr lang="en-GB" dirty="0"/>
              <a:t> or </a:t>
            </a:r>
          </a:p>
          <a:p>
            <a:r>
              <a:rPr lang="en-GB" dirty="0"/>
              <a:t>call: 01248 383279 </a:t>
            </a:r>
          </a:p>
        </p:txBody>
      </p:sp>
    </p:spTree>
    <p:extLst>
      <p:ext uri="{BB962C8B-B14F-4D97-AF65-F5344CB8AC3E}">
        <p14:creationId xmlns:p14="http://schemas.microsoft.com/office/powerpoint/2010/main" val="3472331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Shape 63"/>
          <p:cNvPicPr preferRelativeResize="0"/>
          <p:nvPr/>
        </p:nvPicPr>
        <p:blipFill>
          <a:blip r:embed="rId3">
            <a:alphaModFix/>
          </a:blip>
          <a:stretch>
            <a:fillRect/>
          </a:stretch>
        </p:blipFill>
        <p:spPr>
          <a:xfrm>
            <a:off x="4071892" y="2044056"/>
            <a:ext cx="7223637" cy="44780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4" name="Shape 64"/>
          <p:cNvSpPr txBox="1">
            <a:spLocks noGrp="1"/>
          </p:cNvSpPr>
          <p:nvPr>
            <p:ph type="body" idx="1"/>
          </p:nvPr>
        </p:nvSpPr>
        <p:spPr>
          <a:xfrm>
            <a:off x="742232" y="335856"/>
            <a:ext cx="8520600" cy="3416400"/>
          </a:xfrm>
          <a:prstGeom prst="rect">
            <a:avLst/>
          </a:prstGeom>
        </p:spPr>
        <p:txBody>
          <a:bodyPr vert="horz" lIns="91425" tIns="91425" rIns="91425" bIns="91425" rtlCol="0" anchor="t" anchorCtr="0">
            <a:noAutofit/>
          </a:bodyPr>
          <a:lstStyle/>
          <a:p>
            <a:pPr marL="38099" indent="0">
              <a:buClr>
                <a:schemeClr val="dk1"/>
              </a:buClr>
              <a:buSzPct val="100000"/>
              <a:buNone/>
            </a:pPr>
            <a:r>
              <a:rPr lang="en" sz="3000" b="1" dirty="0">
                <a:solidFill>
                  <a:schemeClr val="dk1"/>
                </a:solidFill>
                <a:latin typeface="Calibri"/>
                <a:ea typeface="Calibri"/>
                <a:cs typeface="Calibri"/>
                <a:sym typeface="Calibri"/>
              </a:rPr>
              <a:t>Three steps to quantify impacts</a:t>
            </a:r>
          </a:p>
          <a:p>
            <a:pPr marL="457189" indent="-419090">
              <a:buClr>
                <a:schemeClr val="dk1"/>
              </a:buClr>
              <a:buSzPct val="100000"/>
              <a:buFont typeface="Calibri"/>
              <a:buAutoNum type="arabicPeriod"/>
            </a:pPr>
            <a:r>
              <a:rPr lang="en" sz="3000" dirty="0">
                <a:solidFill>
                  <a:schemeClr val="dk1"/>
                </a:solidFill>
                <a:latin typeface="Calibri"/>
                <a:ea typeface="Calibri"/>
                <a:cs typeface="Calibri"/>
                <a:sym typeface="Calibri"/>
              </a:rPr>
              <a:t>Map fishing activities &amp; habitats</a:t>
            </a:r>
          </a:p>
          <a:p>
            <a:pPr marL="457189" indent="-419090">
              <a:buClr>
                <a:schemeClr val="dk1"/>
              </a:buClr>
              <a:buSzPct val="100000"/>
              <a:buFont typeface="Calibri"/>
              <a:buAutoNum type="arabicPeriod"/>
            </a:pPr>
            <a:r>
              <a:rPr lang="en" sz="3000" dirty="0">
                <a:solidFill>
                  <a:schemeClr val="dk1"/>
                </a:solidFill>
                <a:latin typeface="Calibri"/>
                <a:ea typeface="Calibri"/>
                <a:cs typeface="Calibri"/>
                <a:sym typeface="Calibri"/>
              </a:rPr>
              <a:t>Quantify effects per gear and habitat</a:t>
            </a:r>
          </a:p>
          <a:p>
            <a:pPr marL="457189" indent="-419090">
              <a:buClr>
                <a:schemeClr val="dk1"/>
              </a:buClr>
              <a:buSzPct val="100000"/>
              <a:buFont typeface="Calibri"/>
              <a:buAutoNum type="arabicPeriod"/>
            </a:pPr>
            <a:r>
              <a:rPr lang="en" sz="3000" dirty="0">
                <a:solidFill>
                  <a:schemeClr val="dk1"/>
                </a:solidFill>
                <a:latin typeface="Calibri"/>
                <a:ea typeface="Calibri"/>
                <a:cs typeface="Calibri"/>
                <a:sym typeface="Calibri"/>
              </a:rPr>
              <a:t>Assessment</a:t>
            </a:r>
          </a:p>
          <a:p>
            <a:pPr>
              <a:buNone/>
            </a:pPr>
            <a:endParaRPr lang="en-GB" dirty="0"/>
          </a:p>
          <a:p>
            <a:pPr>
              <a:buNone/>
            </a:pPr>
            <a:endParaRPr lang="en-GB" dirty="0"/>
          </a:p>
          <a:p>
            <a:pPr>
              <a:buNone/>
            </a:pPr>
            <a:endParaRPr lang="en-GB" dirty="0"/>
          </a:p>
        </p:txBody>
      </p:sp>
      <p:pic>
        <p:nvPicPr>
          <p:cNvPr id="5" name="Shape 63"/>
          <p:cNvPicPr preferRelativeResize="0"/>
          <p:nvPr/>
        </p:nvPicPr>
        <p:blipFill rotWithShape="1">
          <a:blip r:embed="rId3">
            <a:alphaModFix/>
          </a:blip>
          <a:srcRect l="65921" t="28859" r="33086" b="66065"/>
          <a:stretch/>
        </p:blipFill>
        <p:spPr>
          <a:xfrm>
            <a:off x="8507016" y="3584377"/>
            <a:ext cx="46434" cy="167879"/>
          </a:xfrm>
          <a:prstGeom prst="rect">
            <a:avLst/>
          </a:prstGeom>
          <a:noFill/>
          <a:ln>
            <a:noFill/>
          </a:ln>
        </p:spPr>
      </p:pic>
    </p:spTree>
    <p:extLst>
      <p:ext uri="{BB962C8B-B14F-4D97-AF65-F5344CB8AC3E}">
        <p14:creationId xmlns:p14="http://schemas.microsoft.com/office/powerpoint/2010/main" val="2726527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6FF935-06F4-4420-93DB-9D29A7ACC44D}"/>
              </a:ext>
            </a:extLst>
          </p:cNvPr>
          <p:cNvSpPr/>
          <p:nvPr/>
        </p:nvSpPr>
        <p:spPr>
          <a:xfrm>
            <a:off x="642425" y="2992243"/>
            <a:ext cx="10930596" cy="2452319"/>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03C9A7D-4004-4A6F-8D40-E1D22271BAB6}"/>
              </a:ext>
            </a:extLst>
          </p:cNvPr>
          <p:cNvSpPr>
            <a:spLocks noGrp="1"/>
          </p:cNvSpPr>
          <p:nvPr>
            <p:ph type="title"/>
          </p:nvPr>
        </p:nvSpPr>
        <p:spPr>
          <a:xfrm>
            <a:off x="85368" y="161784"/>
            <a:ext cx="11691031" cy="1040034"/>
          </a:xfrm>
        </p:spPr>
        <p:txBody>
          <a:bodyPr>
            <a:normAutofit/>
          </a:bodyPr>
          <a:lstStyle/>
          <a:p>
            <a:r>
              <a:rPr lang="en-GB" b="1" dirty="0"/>
              <a:t>Relative Benthic Status – building the model</a:t>
            </a:r>
          </a:p>
        </p:txBody>
      </p:sp>
      <p:sp>
        <p:nvSpPr>
          <p:cNvPr id="3" name="Text Placeholder 2">
            <a:extLst>
              <a:ext uri="{FF2B5EF4-FFF2-40B4-BE49-F238E27FC236}">
                <a16:creationId xmlns:a16="http://schemas.microsoft.com/office/drawing/2014/main" id="{350B4F31-006E-4E64-B977-9A107716C687}"/>
              </a:ext>
            </a:extLst>
          </p:cNvPr>
          <p:cNvSpPr>
            <a:spLocks noGrp="1"/>
          </p:cNvSpPr>
          <p:nvPr>
            <p:ph type="body" idx="1"/>
          </p:nvPr>
        </p:nvSpPr>
        <p:spPr/>
        <p:txBody>
          <a:bodyPr/>
          <a:lstStyle/>
          <a:p>
            <a:pPr marL="0" indent="0">
              <a:buNone/>
            </a:pPr>
            <a:r>
              <a:rPr lang="en-GB" dirty="0"/>
              <a:t>(Comment: More of an overview about what studies the model is based on)</a:t>
            </a:r>
          </a:p>
        </p:txBody>
      </p:sp>
      <p:sp>
        <p:nvSpPr>
          <p:cNvPr id="4" name="Star: 5 Points 3">
            <a:extLst>
              <a:ext uri="{FF2B5EF4-FFF2-40B4-BE49-F238E27FC236}">
                <a16:creationId xmlns:a16="http://schemas.microsoft.com/office/drawing/2014/main" id="{90997821-D724-4DB9-A9C0-8421E0E4E122}"/>
              </a:ext>
            </a:extLst>
          </p:cNvPr>
          <p:cNvSpPr/>
          <p:nvPr/>
        </p:nvSpPr>
        <p:spPr>
          <a:xfrm>
            <a:off x="9680104" y="1995531"/>
            <a:ext cx="870155" cy="748481"/>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6F1604-637F-47DA-8FF8-F7D5025A3826}"/>
                  </a:ext>
                </a:extLst>
              </p:cNvPr>
              <p:cNvSpPr txBox="1"/>
              <p:nvPr/>
            </p:nvSpPr>
            <p:spPr>
              <a:xfrm>
                <a:off x="1641741" y="3573195"/>
                <a:ext cx="8908518" cy="976229"/>
              </a:xfrm>
              <a:prstGeom prst="rect">
                <a:avLst/>
              </a:prstGeom>
              <a:noFill/>
            </p:spPr>
            <p:txBody>
              <a:bodyPr wrap="square" lIns="0" tIns="0" rIns="0" bIns="0" rtlCol="0">
                <a:spAutoFit/>
              </a:bodyPr>
              <a:lstStyle/>
              <a:p>
                <a:r>
                  <a:rPr lang="en-GB" sz="4000" b="1" dirty="0"/>
                  <a:t>RBS </a:t>
                </a:r>
                <a14:m>
                  <m:oMath xmlns:m="http://schemas.openxmlformats.org/officeDocument/2006/math">
                    <m:r>
                      <a:rPr lang="en-GB" sz="4000" b="1" i="1" smtClean="0">
                        <a:latin typeface="Cambria Math" panose="02040503050406030204" pitchFamily="18" charset="0"/>
                      </a:rPr>
                      <m:t>=</m:t>
                    </m:r>
                    <m:r>
                      <a:rPr lang="en-GB" sz="4000" b="1" i="1" smtClean="0">
                        <a:latin typeface="Cambria Math" panose="02040503050406030204" pitchFamily="18" charset="0"/>
                      </a:rPr>
                      <m:t>𝟏</m:t>
                    </m:r>
                    <m:r>
                      <a:rPr lang="en-GB" sz="4000" b="1" i="1" smtClean="0">
                        <a:latin typeface="Cambria Math" panose="02040503050406030204" pitchFamily="18" charset="0"/>
                      </a:rPr>
                      <m:t> − </m:t>
                    </m:r>
                    <m:f>
                      <m:fPr>
                        <m:ctrlPr>
                          <a:rPr lang="en-GB" sz="4000" b="1" i="1" smtClean="0">
                            <a:latin typeface="Cambria Math" panose="02040503050406030204" pitchFamily="18" charset="0"/>
                          </a:rPr>
                        </m:ctrlPr>
                      </m:fPr>
                      <m:num>
                        <m:r>
                          <a:rPr lang="en-GB" sz="4000" b="1" i="1" smtClean="0">
                            <a:latin typeface="Cambria Math" panose="02040503050406030204" pitchFamily="18" charset="0"/>
                          </a:rPr>
                          <m:t>𝑭𝒊𝒔𝒉𝒊𝒏𝒈</m:t>
                        </m:r>
                        <m:r>
                          <a:rPr lang="en-GB" sz="4000" b="1" i="1" smtClean="0">
                            <a:latin typeface="Cambria Math" panose="02040503050406030204" pitchFamily="18" charset="0"/>
                          </a:rPr>
                          <m:t> </m:t>
                        </m:r>
                        <m:r>
                          <a:rPr lang="en-GB" sz="4000" b="1" i="1" smtClean="0">
                            <a:latin typeface="Cambria Math" panose="02040503050406030204" pitchFamily="18" charset="0"/>
                          </a:rPr>
                          <m:t>𝑬𝒇𝒇𝒐𝒓𝒕</m:t>
                        </m:r>
                        <m:r>
                          <a:rPr lang="en-GB" sz="4000" b="1" i="1" smtClean="0">
                            <a:latin typeface="Cambria Math" panose="02040503050406030204" pitchFamily="18" charset="0"/>
                          </a:rPr>
                          <m:t> ×</m:t>
                        </m:r>
                        <m:r>
                          <a:rPr lang="en-GB" sz="4000" b="1" i="1" smtClean="0">
                            <a:latin typeface="Cambria Math" panose="02040503050406030204" pitchFamily="18" charset="0"/>
                            <a:ea typeface="Cambria Math" panose="02040503050406030204" pitchFamily="18" charset="0"/>
                          </a:rPr>
                          <m:t>𝑫𝒆𝒑𝒍𝒆𝒕𝒊𝒐𝒏</m:t>
                        </m:r>
                        <m:r>
                          <a:rPr lang="en-GB" sz="4000" b="1" i="1" smtClean="0">
                            <a:latin typeface="Cambria Math" panose="02040503050406030204" pitchFamily="18" charset="0"/>
                            <a:ea typeface="Cambria Math" panose="02040503050406030204" pitchFamily="18" charset="0"/>
                          </a:rPr>
                          <m:t> </m:t>
                        </m:r>
                        <m:r>
                          <a:rPr lang="en-GB" sz="4000" b="1" i="1" smtClean="0">
                            <a:latin typeface="Cambria Math" panose="02040503050406030204" pitchFamily="18" charset="0"/>
                            <a:ea typeface="Cambria Math" panose="02040503050406030204" pitchFamily="18" charset="0"/>
                          </a:rPr>
                          <m:t>𝑹𝒂𝒕𝒆</m:t>
                        </m:r>
                      </m:num>
                      <m:den>
                        <m:r>
                          <a:rPr lang="en-GB" sz="4000" b="1" i="1" smtClean="0">
                            <a:latin typeface="Cambria Math" panose="02040503050406030204" pitchFamily="18" charset="0"/>
                          </a:rPr>
                          <m:t>𝑹𝒆𝒄𝒐𝒗𝒆𝒓𝒚</m:t>
                        </m:r>
                        <m:r>
                          <a:rPr lang="en-GB" sz="4000" b="1" i="1" smtClean="0">
                            <a:latin typeface="Cambria Math" panose="02040503050406030204" pitchFamily="18" charset="0"/>
                          </a:rPr>
                          <m:t> </m:t>
                        </m:r>
                        <m:r>
                          <a:rPr lang="en-GB" sz="4000" b="1" i="1" smtClean="0">
                            <a:latin typeface="Cambria Math" panose="02040503050406030204" pitchFamily="18" charset="0"/>
                          </a:rPr>
                          <m:t>𝑹𝒂𝒕𝒆</m:t>
                        </m:r>
                      </m:den>
                    </m:f>
                  </m:oMath>
                </a14:m>
                <a:endParaRPr lang="en-GB" sz="4000" b="1" dirty="0"/>
              </a:p>
            </p:txBody>
          </p:sp>
        </mc:Choice>
        <mc:Fallback xmlns="">
          <p:sp>
            <p:nvSpPr>
              <p:cNvPr id="6" name="TextBox 5">
                <a:extLst>
                  <a:ext uri="{FF2B5EF4-FFF2-40B4-BE49-F238E27FC236}">
                    <a16:creationId xmlns:a16="http://schemas.microsoft.com/office/drawing/2014/main" id="{D16F1604-637F-47DA-8FF8-F7D5025A3826}"/>
                  </a:ext>
                </a:extLst>
              </p:cNvPr>
              <p:cNvSpPr txBox="1">
                <a:spLocks noRot="1" noChangeAspect="1" noMove="1" noResize="1" noEditPoints="1" noAdjustHandles="1" noChangeArrowheads="1" noChangeShapeType="1" noTextEdit="1"/>
              </p:cNvSpPr>
              <p:nvPr/>
            </p:nvSpPr>
            <p:spPr>
              <a:xfrm>
                <a:off x="1641741" y="3573195"/>
                <a:ext cx="8908518" cy="976229"/>
              </a:xfrm>
              <a:prstGeom prst="rect">
                <a:avLst/>
              </a:prstGeom>
              <a:blipFill>
                <a:blip r:embed="rId3"/>
                <a:stretch>
                  <a:fillRect l="-3420" b="-10625"/>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D7F22DB2-A1A6-4720-9930-A173F9149C13}"/>
              </a:ext>
            </a:extLst>
          </p:cNvPr>
          <p:cNvSpPr txBox="1"/>
          <p:nvPr/>
        </p:nvSpPr>
        <p:spPr>
          <a:xfrm>
            <a:off x="7492181" y="4884239"/>
            <a:ext cx="4080841" cy="369332"/>
          </a:xfrm>
          <a:prstGeom prst="rect">
            <a:avLst/>
          </a:prstGeom>
          <a:noFill/>
        </p:spPr>
        <p:txBody>
          <a:bodyPr wrap="square" lIns="36000" tIns="0" rIns="36000" bIns="0" rtlCol="0">
            <a:spAutoFit/>
          </a:bodyPr>
          <a:lstStyle/>
          <a:p>
            <a:r>
              <a:rPr lang="en-GB" sz="2400" dirty="0"/>
              <a:t>Pitcher et al., (2017) (paper 1)</a:t>
            </a:r>
          </a:p>
        </p:txBody>
      </p:sp>
      <p:sp>
        <p:nvSpPr>
          <p:cNvPr id="9" name="Star: 5 Points 8">
            <a:extLst>
              <a:ext uri="{FF2B5EF4-FFF2-40B4-BE49-F238E27FC236}">
                <a16:creationId xmlns:a16="http://schemas.microsoft.com/office/drawing/2014/main" id="{A1683CD4-DA8E-4A24-947D-BB5CF8F871B1}"/>
              </a:ext>
            </a:extLst>
          </p:cNvPr>
          <p:cNvSpPr/>
          <p:nvPr/>
        </p:nvSpPr>
        <p:spPr>
          <a:xfrm>
            <a:off x="11239633" y="4696081"/>
            <a:ext cx="870155" cy="748481"/>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ar: 5 Points 9">
            <a:extLst>
              <a:ext uri="{FF2B5EF4-FFF2-40B4-BE49-F238E27FC236}">
                <a16:creationId xmlns:a16="http://schemas.microsoft.com/office/drawing/2014/main" id="{14962F7E-A706-4F9B-90D8-74042C62FBC2}"/>
              </a:ext>
            </a:extLst>
          </p:cNvPr>
          <p:cNvSpPr/>
          <p:nvPr/>
        </p:nvSpPr>
        <p:spPr>
          <a:xfrm>
            <a:off x="10529991" y="1993636"/>
            <a:ext cx="870155" cy="748481"/>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335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9E3D92-43B1-4738-8BCD-93A26ACE7626}"/>
              </a:ext>
            </a:extLst>
          </p:cNvPr>
          <p:cNvSpPr/>
          <p:nvPr/>
        </p:nvSpPr>
        <p:spPr>
          <a:xfrm>
            <a:off x="0" y="5574889"/>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6268762-5C07-4909-9D60-6710F2171350}"/>
              </a:ext>
            </a:extLst>
          </p:cNvPr>
          <p:cNvSpPr>
            <a:spLocks noGrp="1"/>
          </p:cNvSpPr>
          <p:nvPr>
            <p:ph type="title"/>
          </p:nvPr>
        </p:nvSpPr>
        <p:spPr>
          <a:xfrm>
            <a:off x="415600" y="348719"/>
            <a:ext cx="11360800" cy="1008248"/>
          </a:xfrm>
        </p:spPr>
        <p:txBody>
          <a:bodyPr>
            <a:normAutofit/>
          </a:bodyPr>
          <a:lstStyle/>
          <a:p>
            <a:r>
              <a:rPr lang="en-GB" sz="5400" b="1" dirty="0"/>
              <a:t>Fishing Effort?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7F087D-5170-4695-AAB5-C1920849EAF2}"/>
                  </a:ext>
                </a:extLst>
              </p:cNvPr>
              <p:cNvSpPr txBox="1"/>
              <p:nvPr/>
            </p:nvSpPr>
            <p:spPr>
              <a:xfrm>
                <a:off x="114489" y="5923608"/>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highlight>
                              <a:srgbClr val="FFFF00"/>
                            </a:highlight>
                            <a:latin typeface="Cambria Math" panose="02040503050406030204" pitchFamily="18" charset="0"/>
                          </a:rPr>
                          <m:t>𝑭𝒊𝒔𝒉𝒊𝒏𝒈</m:t>
                        </m:r>
                        <m:r>
                          <a:rPr lang="en-GB" sz="2400" b="1" i="1" smtClean="0">
                            <a:highlight>
                              <a:srgbClr val="FFFF00"/>
                            </a:highlight>
                            <a:latin typeface="Cambria Math" panose="02040503050406030204" pitchFamily="18" charset="0"/>
                          </a:rPr>
                          <m:t> </m:t>
                        </m:r>
                        <m:r>
                          <a:rPr lang="en-GB" sz="2400" b="1" i="1" smtClean="0">
                            <a:highlight>
                              <a:srgbClr val="FFFF00"/>
                            </a:highlight>
                            <a:latin typeface="Cambria Math" panose="02040503050406030204" pitchFamily="18" charset="0"/>
                          </a:rPr>
                          <m:t>𝑬𝒇𝒇𝒐𝒓𝒕</m:t>
                        </m:r>
                        <m:r>
                          <a:rPr lang="en-GB" sz="2400" b="1" i="1" smtClean="0">
                            <a:highlight>
                              <a:srgbClr val="FFFF00"/>
                            </a:highlight>
                            <a:latin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𝑫𝒆𝒑𝒍𝒆𝒕𝒊𝒐𝒏</m:t>
                        </m:r>
                        <m:r>
                          <a:rPr lang="en-GB" sz="2400" b="1" i="1" smtClean="0">
                            <a:latin typeface="Cambria Math" panose="02040503050406030204" pitchFamily="18" charset="0"/>
                            <a:ea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𝑹𝒂𝒕𝒆</m:t>
                        </m:r>
                      </m:num>
                      <m:den>
                        <m:r>
                          <a:rPr lang="en-GB" sz="2400" b="1" i="1" smtClean="0">
                            <a:latin typeface="Cambria Math" panose="02040503050406030204" pitchFamily="18" charset="0"/>
                          </a:rPr>
                          <m:t>𝑹𝒆𝒄𝒐𝒗𝒆𝒓𝒚</m:t>
                        </m:r>
                        <m:r>
                          <a:rPr lang="en-GB" sz="2400" b="1" i="1" smtClean="0">
                            <a:latin typeface="Cambria Math" panose="02040503050406030204" pitchFamily="18" charset="0"/>
                          </a:rPr>
                          <m:t> </m:t>
                        </m:r>
                        <m:r>
                          <a:rPr lang="en-GB" sz="2400" b="1" i="1" smtClean="0">
                            <a:latin typeface="Cambria Math" panose="02040503050406030204" pitchFamily="18" charset="0"/>
                          </a:rPr>
                          <m:t>𝑹𝒂𝒕𝒆</m:t>
                        </m:r>
                      </m:den>
                    </m:f>
                  </m:oMath>
                </a14:m>
                <a:endParaRPr lang="en-GB" sz="2400" b="1" dirty="0"/>
              </a:p>
            </p:txBody>
          </p:sp>
        </mc:Choice>
        <mc:Fallback xmlns="">
          <p:sp>
            <p:nvSpPr>
              <p:cNvPr id="5" name="TextBox 4">
                <a:extLst>
                  <a:ext uri="{FF2B5EF4-FFF2-40B4-BE49-F238E27FC236}">
                    <a16:creationId xmlns:a16="http://schemas.microsoft.com/office/drawing/2014/main" id="{027F087D-5170-4695-AAB5-C1920849EAF2}"/>
                  </a:ext>
                </a:extLst>
              </p:cNvPr>
              <p:cNvSpPr txBox="1">
                <a:spLocks noRot="1" noChangeAspect="1" noMove="1" noResize="1" noEditPoints="1" noAdjustHandles="1" noChangeArrowheads="1" noChangeShapeType="1" noTextEdit="1"/>
              </p:cNvSpPr>
              <p:nvPr/>
            </p:nvSpPr>
            <p:spPr>
              <a:xfrm>
                <a:off x="114489" y="5923608"/>
                <a:ext cx="5150685" cy="585673"/>
              </a:xfrm>
              <a:prstGeom prst="rect">
                <a:avLst/>
              </a:prstGeom>
              <a:blipFill>
                <a:blip r:embed="rId3"/>
                <a:stretch>
                  <a:fillRect l="-3669" t="-1042" b="-9375"/>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EA47624E-EE98-4CC6-949E-CF54363FC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597" y="0"/>
            <a:ext cx="7877865" cy="5574889"/>
          </a:xfrm>
          <a:prstGeom prst="rect">
            <a:avLst/>
          </a:prstGeom>
        </p:spPr>
      </p:pic>
      <p:sp>
        <p:nvSpPr>
          <p:cNvPr id="8" name="TextBox 7">
            <a:extLst>
              <a:ext uri="{FF2B5EF4-FFF2-40B4-BE49-F238E27FC236}">
                <a16:creationId xmlns:a16="http://schemas.microsoft.com/office/drawing/2014/main" id="{BE396DDE-B015-4643-AFEB-755BC988BA32}"/>
              </a:ext>
            </a:extLst>
          </p:cNvPr>
          <p:cNvSpPr txBox="1"/>
          <p:nvPr/>
        </p:nvSpPr>
        <p:spPr>
          <a:xfrm>
            <a:off x="415600" y="1559160"/>
            <a:ext cx="4012997" cy="3416320"/>
          </a:xfrm>
          <a:prstGeom prst="rect">
            <a:avLst/>
          </a:prstGeom>
          <a:noFill/>
        </p:spPr>
        <p:txBody>
          <a:bodyPr wrap="square" rtlCol="0">
            <a:spAutoFit/>
          </a:bodyPr>
          <a:lstStyle/>
          <a:p>
            <a:r>
              <a:rPr lang="en-GB" sz="2400" dirty="0"/>
              <a:t>Fishing Effort = Swept Area Ratio calculation</a:t>
            </a:r>
          </a:p>
          <a:p>
            <a:endParaRPr lang="en-GB" sz="2400" dirty="0"/>
          </a:p>
          <a:p>
            <a:r>
              <a:rPr lang="en-GB" sz="2400" dirty="0"/>
              <a:t>Swept area based on gear swept-width and tow speeds</a:t>
            </a:r>
          </a:p>
          <a:p>
            <a:endParaRPr lang="en-GB" sz="2400" dirty="0"/>
          </a:p>
          <a:p>
            <a:r>
              <a:rPr lang="en-GB" sz="2400" dirty="0"/>
              <a:t>Swept Area Ratio = total swept area per grid-cell divided by grid-cell area</a:t>
            </a:r>
          </a:p>
        </p:txBody>
      </p:sp>
    </p:spTree>
    <p:extLst>
      <p:ext uri="{BB962C8B-B14F-4D97-AF65-F5344CB8AC3E}">
        <p14:creationId xmlns:p14="http://schemas.microsoft.com/office/powerpoint/2010/main" val="1248519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6653B3-1460-4DC7-9631-E83E33E91480}"/>
              </a:ext>
            </a:extLst>
          </p:cNvPr>
          <p:cNvSpPr/>
          <p:nvPr/>
        </p:nvSpPr>
        <p:spPr>
          <a:xfrm>
            <a:off x="0" y="5574889"/>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1D8041F-E1B4-432F-BE66-315F34EEE153}"/>
              </a:ext>
            </a:extLst>
          </p:cNvPr>
          <p:cNvSpPr>
            <a:spLocks noGrp="1"/>
          </p:cNvSpPr>
          <p:nvPr>
            <p:ph type="title"/>
          </p:nvPr>
        </p:nvSpPr>
        <p:spPr>
          <a:xfrm>
            <a:off x="363121" y="236415"/>
            <a:ext cx="11360800" cy="1120552"/>
          </a:xfrm>
        </p:spPr>
        <p:txBody>
          <a:bodyPr>
            <a:normAutofit/>
          </a:bodyPr>
          <a:lstStyle/>
          <a:p>
            <a:r>
              <a:rPr lang="en-GB" sz="5400" b="1" dirty="0"/>
              <a:t>Depletion Rate?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C865AC-D101-4CA2-ABA9-C2F33142CEC0}"/>
                  </a:ext>
                </a:extLst>
              </p:cNvPr>
              <p:cNvSpPr txBox="1"/>
              <p:nvPr/>
            </p:nvSpPr>
            <p:spPr>
              <a:xfrm>
                <a:off x="114489" y="5923608"/>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latin typeface="Cambria Math" panose="02040503050406030204" pitchFamily="18" charset="0"/>
                          </a:rPr>
                          <m:t>𝑭𝒊𝒔𝒉𝒊𝒏𝒈</m:t>
                        </m:r>
                        <m:r>
                          <a:rPr lang="en-GB" sz="2400" b="1" i="1" smtClean="0">
                            <a:latin typeface="Cambria Math" panose="02040503050406030204" pitchFamily="18" charset="0"/>
                          </a:rPr>
                          <m:t> </m:t>
                        </m:r>
                        <m:r>
                          <a:rPr lang="en-GB" sz="2400" b="1" i="1" smtClean="0">
                            <a:latin typeface="Cambria Math" panose="02040503050406030204" pitchFamily="18" charset="0"/>
                          </a:rPr>
                          <m:t>𝑬𝒇𝒇𝒐𝒓𝒕</m:t>
                        </m:r>
                        <m:r>
                          <a:rPr lang="en-GB" sz="2400" b="1" i="1" smtClean="0">
                            <a:latin typeface="Cambria Math" panose="02040503050406030204" pitchFamily="18" charset="0"/>
                          </a:rPr>
                          <m:t> ×</m:t>
                        </m:r>
                        <m:r>
                          <a:rPr lang="en-GB" sz="2400" b="1" i="1" smtClean="0">
                            <a:highlight>
                              <a:srgbClr val="FFFF00"/>
                            </a:highlight>
                            <a:latin typeface="Cambria Math" panose="02040503050406030204" pitchFamily="18" charset="0"/>
                            <a:ea typeface="Cambria Math" panose="02040503050406030204" pitchFamily="18" charset="0"/>
                          </a:rPr>
                          <m:t>𝑫𝒆𝒑𝒍𝒆𝒕𝒊𝒐𝒏</m:t>
                        </m:r>
                        <m:r>
                          <a:rPr lang="en-GB" sz="2400" b="1" i="1" smtClean="0">
                            <a:highlight>
                              <a:srgbClr val="FFFF00"/>
                            </a:highlight>
                            <a:latin typeface="Cambria Math" panose="02040503050406030204" pitchFamily="18" charset="0"/>
                            <a:ea typeface="Cambria Math" panose="02040503050406030204" pitchFamily="18" charset="0"/>
                          </a:rPr>
                          <m:t> </m:t>
                        </m:r>
                        <m:r>
                          <a:rPr lang="en-GB" sz="2400" b="1" i="1" smtClean="0">
                            <a:highlight>
                              <a:srgbClr val="FFFF00"/>
                            </a:highlight>
                            <a:latin typeface="Cambria Math" panose="02040503050406030204" pitchFamily="18" charset="0"/>
                            <a:ea typeface="Cambria Math" panose="02040503050406030204" pitchFamily="18" charset="0"/>
                          </a:rPr>
                          <m:t>𝑹𝒂𝒕𝒆</m:t>
                        </m:r>
                      </m:num>
                      <m:den>
                        <m:r>
                          <a:rPr lang="en-GB" sz="2400" b="1" i="1" smtClean="0">
                            <a:latin typeface="Cambria Math" panose="02040503050406030204" pitchFamily="18" charset="0"/>
                          </a:rPr>
                          <m:t>𝑹𝒆𝒄𝒐𝒗𝒆𝒓𝒚</m:t>
                        </m:r>
                        <m:r>
                          <a:rPr lang="en-GB" sz="2400" b="1" i="1" smtClean="0">
                            <a:latin typeface="Cambria Math" panose="02040503050406030204" pitchFamily="18" charset="0"/>
                          </a:rPr>
                          <m:t> </m:t>
                        </m:r>
                        <m:r>
                          <a:rPr lang="en-GB" sz="2400" b="1" i="1" smtClean="0">
                            <a:latin typeface="Cambria Math" panose="02040503050406030204" pitchFamily="18" charset="0"/>
                          </a:rPr>
                          <m:t>𝑹𝒂𝒕𝒆</m:t>
                        </m:r>
                      </m:den>
                    </m:f>
                  </m:oMath>
                </a14:m>
                <a:endParaRPr lang="en-GB" sz="2400" b="1" dirty="0"/>
              </a:p>
            </p:txBody>
          </p:sp>
        </mc:Choice>
        <mc:Fallback xmlns="">
          <p:sp>
            <p:nvSpPr>
              <p:cNvPr id="4" name="TextBox 3">
                <a:extLst>
                  <a:ext uri="{FF2B5EF4-FFF2-40B4-BE49-F238E27FC236}">
                    <a16:creationId xmlns:a16="http://schemas.microsoft.com/office/drawing/2014/main" id="{63C865AC-D101-4CA2-ABA9-C2F33142CEC0}"/>
                  </a:ext>
                </a:extLst>
              </p:cNvPr>
              <p:cNvSpPr txBox="1">
                <a:spLocks noRot="1" noChangeAspect="1" noMove="1" noResize="1" noEditPoints="1" noAdjustHandles="1" noChangeArrowheads="1" noChangeShapeType="1" noTextEdit="1"/>
              </p:cNvSpPr>
              <p:nvPr/>
            </p:nvSpPr>
            <p:spPr>
              <a:xfrm>
                <a:off x="114489" y="5923608"/>
                <a:ext cx="5150685" cy="585673"/>
              </a:xfrm>
              <a:prstGeom prst="rect">
                <a:avLst/>
              </a:prstGeom>
              <a:blipFill>
                <a:blip r:embed="rId3"/>
                <a:stretch>
                  <a:fillRect l="-3669" t="-1042" b="-9375"/>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657BE816-FA95-4531-8038-653CBB0ADC1A}"/>
              </a:ext>
            </a:extLst>
          </p:cNvPr>
          <p:cNvSpPr/>
          <p:nvPr/>
        </p:nvSpPr>
        <p:spPr>
          <a:xfrm>
            <a:off x="102812" y="1481846"/>
            <a:ext cx="5937672" cy="3416320"/>
          </a:xfrm>
          <a:prstGeom prst="rect">
            <a:avLst/>
          </a:prstGeom>
        </p:spPr>
        <p:txBody>
          <a:bodyPr wrap="square">
            <a:spAutoFit/>
          </a:bodyPr>
          <a:lstStyle/>
          <a:p>
            <a:r>
              <a:rPr lang="en-GB" sz="2400" dirty="0"/>
              <a:t>Fraction of organisms killed by a trawl pass = depletion  </a:t>
            </a:r>
          </a:p>
          <a:p>
            <a:endParaRPr lang="en-GB" sz="2400" dirty="0"/>
          </a:p>
          <a:p>
            <a:r>
              <a:rPr lang="en-GB" sz="2400" dirty="0"/>
              <a:t>Depletion is </a:t>
            </a:r>
            <a:r>
              <a:rPr lang="en-GB" sz="2400" i="1" dirty="0"/>
              <a:t>gear specific</a:t>
            </a:r>
          </a:p>
          <a:p>
            <a:endParaRPr lang="en-GB" sz="2400" i="1" dirty="0"/>
          </a:p>
          <a:p>
            <a:r>
              <a:rPr lang="en-GB" sz="2400" dirty="0"/>
              <a:t>i.e. different gears have different effects on the seabed</a:t>
            </a:r>
          </a:p>
          <a:p>
            <a:endParaRPr lang="en-GB" sz="2400" dirty="0"/>
          </a:p>
          <a:p>
            <a:r>
              <a:rPr lang="en-GB" sz="2400" dirty="0"/>
              <a:t>Hiddink </a:t>
            </a:r>
            <a:r>
              <a:rPr lang="en-GB" sz="2400" i="1" dirty="0"/>
              <a:t>et al</a:t>
            </a:r>
            <a:r>
              <a:rPr lang="en-GB" sz="2400" dirty="0"/>
              <a:t>., 2017 (paper 2)</a:t>
            </a:r>
          </a:p>
        </p:txBody>
      </p:sp>
      <p:pic>
        <p:nvPicPr>
          <p:cNvPr id="7" name="Shape 72">
            <a:extLst>
              <a:ext uri="{FF2B5EF4-FFF2-40B4-BE49-F238E27FC236}">
                <a16:creationId xmlns:a16="http://schemas.microsoft.com/office/drawing/2014/main" id="{AC71779E-05EC-4DDB-B6D3-40C4C9C1C1D4}"/>
              </a:ext>
            </a:extLst>
          </p:cNvPr>
          <p:cNvPicPr preferRelativeResize="0"/>
          <p:nvPr/>
        </p:nvPicPr>
        <p:blipFill>
          <a:blip r:embed="rId4">
            <a:alphaModFix/>
          </a:blip>
          <a:stretch>
            <a:fillRect/>
          </a:stretch>
        </p:blipFill>
        <p:spPr>
          <a:xfrm>
            <a:off x="6043521" y="1365562"/>
            <a:ext cx="4470726" cy="4047099"/>
          </a:xfrm>
          <a:prstGeom prst="rect">
            <a:avLst/>
          </a:prstGeom>
          <a:noFill/>
          <a:ln>
            <a:noFill/>
          </a:ln>
        </p:spPr>
      </p:pic>
      <p:pic>
        <p:nvPicPr>
          <p:cNvPr id="8" name="Shape 73">
            <a:extLst>
              <a:ext uri="{FF2B5EF4-FFF2-40B4-BE49-F238E27FC236}">
                <a16:creationId xmlns:a16="http://schemas.microsoft.com/office/drawing/2014/main" id="{530B9506-A77B-43AA-BF3B-774A5E2C7E04}"/>
              </a:ext>
            </a:extLst>
          </p:cNvPr>
          <p:cNvPicPr preferRelativeResize="0"/>
          <p:nvPr/>
        </p:nvPicPr>
        <p:blipFill>
          <a:blip r:embed="rId5">
            <a:alphaModFix/>
          </a:blip>
          <a:stretch>
            <a:fillRect/>
          </a:stretch>
        </p:blipFill>
        <p:spPr>
          <a:xfrm>
            <a:off x="8237642" y="5514319"/>
            <a:ext cx="1343457" cy="10046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Shape 75">
            <a:extLst>
              <a:ext uri="{FF2B5EF4-FFF2-40B4-BE49-F238E27FC236}">
                <a16:creationId xmlns:a16="http://schemas.microsoft.com/office/drawing/2014/main" id="{9105862D-732D-48C4-8B6F-2659AA8835D2}"/>
              </a:ext>
            </a:extLst>
          </p:cNvPr>
          <p:cNvPicPr preferRelativeResize="0"/>
          <p:nvPr/>
        </p:nvPicPr>
        <p:blipFill>
          <a:blip r:embed="rId6">
            <a:alphaModFix/>
          </a:blip>
          <a:stretch>
            <a:fillRect/>
          </a:stretch>
        </p:blipFill>
        <p:spPr>
          <a:xfrm>
            <a:off x="10287951" y="3190006"/>
            <a:ext cx="1784780" cy="1028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2" descr="Image result for otter trawl">
            <a:extLst>
              <a:ext uri="{FF2B5EF4-FFF2-40B4-BE49-F238E27FC236}">
                <a16:creationId xmlns:a16="http://schemas.microsoft.com/office/drawing/2014/main" id="{50A82B5D-9154-4900-A1C2-7B5470F056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6966" y="5521849"/>
            <a:ext cx="2136639" cy="9970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 name="Picture 4" descr="Image result for hydraulic suction dredge clams">
            <a:extLst>
              <a:ext uri="{FF2B5EF4-FFF2-40B4-BE49-F238E27FC236}">
                <a16:creationId xmlns:a16="http://schemas.microsoft.com/office/drawing/2014/main" id="{998B428A-E068-4D89-985E-6867858DBD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5082" y="1527790"/>
            <a:ext cx="1852429" cy="14662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C08512A-D410-485D-88D7-B8ECDAA33F2F}"/>
              </a:ext>
            </a:extLst>
          </p:cNvPr>
          <p:cNvSpPr txBox="1"/>
          <p:nvPr/>
        </p:nvSpPr>
        <p:spPr>
          <a:xfrm>
            <a:off x="9816023" y="5421256"/>
            <a:ext cx="2256708" cy="1200329"/>
          </a:xfrm>
          <a:prstGeom prst="rect">
            <a:avLst/>
          </a:prstGeom>
          <a:noFill/>
        </p:spPr>
        <p:txBody>
          <a:bodyPr wrap="none" rtlCol="0">
            <a:spAutoFit/>
          </a:bodyPr>
          <a:lstStyle/>
          <a:p>
            <a:r>
              <a:rPr lang="en-GB" dirty="0"/>
              <a:t>HD = hydraulic dredge</a:t>
            </a:r>
          </a:p>
          <a:p>
            <a:r>
              <a:rPr lang="en-GB" dirty="0"/>
              <a:t>TD = towed dredge</a:t>
            </a:r>
          </a:p>
          <a:p>
            <a:r>
              <a:rPr lang="en-GB" dirty="0"/>
              <a:t>BT = beam trawl</a:t>
            </a:r>
          </a:p>
          <a:p>
            <a:r>
              <a:rPr lang="en-GB" dirty="0"/>
              <a:t>OT = otter trawl</a:t>
            </a:r>
          </a:p>
        </p:txBody>
      </p:sp>
      <p:sp>
        <p:nvSpPr>
          <p:cNvPr id="13" name="Star: 5 Points 12">
            <a:extLst>
              <a:ext uri="{FF2B5EF4-FFF2-40B4-BE49-F238E27FC236}">
                <a16:creationId xmlns:a16="http://schemas.microsoft.com/office/drawing/2014/main" id="{5C39A1F7-7A86-49B9-9A62-783DD662C166}"/>
              </a:ext>
            </a:extLst>
          </p:cNvPr>
          <p:cNvSpPr/>
          <p:nvPr/>
        </p:nvSpPr>
        <p:spPr>
          <a:xfrm>
            <a:off x="3916931" y="4369200"/>
            <a:ext cx="563326" cy="48831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2591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8B871C-5E06-4FAD-8B68-45736400750F}"/>
              </a:ext>
            </a:extLst>
          </p:cNvPr>
          <p:cNvSpPr/>
          <p:nvPr/>
        </p:nvSpPr>
        <p:spPr>
          <a:xfrm>
            <a:off x="0" y="5574889"/>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5C51567-DA1E-49C0-9D4F-F9B996A7FD0E}"/>
              </a:ext>
            </a:extLst>
          </p:cNvPr>
          <p:cNvSpPr txBox="1"/>
          <p:nvPr/>
        </p:nvSpPr>
        <p:spPr>
          <a:xfrm>
            <a:off x="213241" y="923367"/>
            <a:ext cx="4953180" cy="3693319"/>
          </a:xfrm>
          <a:prstGeom prst="rect">
            <a:avLst/>
          </a:prstGeom>
          <a:noFill/>
        </p:spPr>
        <p:txBody>
          <a:bodyPr wrap="square" lIns="0" tIns="0" rIns="0" bIns="0" rtlCol="0">
            <a:spAutoFit/>
          </a:bodyPr>
          <a:lstStyle/>
          <a:p>
            <a:r>
              <a:rPr lang="en-GB" sz="4800" b="1" dirty="0"/>
              <a:t>So in simple terms… RBS model uses the ratio between </a:t>
            </a:r>
            <a:r>
              <a:rPr lang="en-GB" sz="4800" b="1" u="sng" dirty="0">
                <a:highlight>
                  <a:srgbClr val="00FF00"/>
                </a:highlight>
              </a:rPr>
              <a:t>depletion</a:t>
            </a:r>
            <a:r>
              <a:rPr lang="en-GB" sz="4800" b="1" dirty="0"/>
              <a:t> and </a:t>
            </a:r>
            <a:r>
              <a:rPr lang="en-GB" sz="4800" b="1" u="sng" dirty="0">
                <a:highlight>
                  <a:srgbClr val="FFFF00"/>
                </a:highlight>
              </a:rPr>
              <a:t>recovery</a:t>
            </a:r>
          </a:p>
        </p:txBody>
      </p:sp>
      <p:pic>
        <p:nvPicPr>
          <p:cNvPr id="4" name="Picture 3">
            <a:extLst>
              <a:ext uri="{FF2B5EF4-FFF2-40B4-BE49-F238E27FC236}">
                <a16:creationId xmlns:a16="http://schemas.microsoft.com/office/drawing/2014/main" id="{8B09E7F1-0C7F-4F9C-80EC-D5EFB110E0C3}"/>
              </a:ext>
            </a:extLst>
          </p:cNvPr>
          <p:cNvPicPr>
            <a:picLocks noChangeAspect="1"/>
          </p:cNvPicPr>
          <p:nvPr/>
        </p:nvPicPr>
        <p:blipFill>
          <a:blip r:embed="rId3"/>
          <a:stretch>
            <a:fillRect/>
          </a:stretch>
        </p:blipFill>
        <p:spPr>
          <a:xfrm>
            <a:off x="5461515" y="0"/>
            <a:ext cx="6730485" cy="6857999"/>
          </a:xfrm>
          <a:prstGeom prst="rect">
            <a:avLst/>
          </a:prstGeom>
        </p:spPr>
      </p:pic>
      <p:sp>
        <p:nvSpPr>
          <p:cNvPr id="5" name="TextBox 4">
            <a:extLst>
              <a:ext uri="{FF2B5EF4-FFF2-40B4-BE49-F238E27FC236}">
                <a16:creationId xmlns:a16="http://schemas.microsoft.com/office/drawing/2014/main" id="{B7CF802C-C2E4-4C81-9739-A2C888D5BD36}"/>
              </a:ext>
            </a:extLst>
          </p:cNvPr>
          <p:cNvSpPr txBox="1"/>
          <p:nvPr/>
        </p:nvSpPr>
        <p:spPr>
          <a:xfrm>
            <a:off x="6863000" y="0"/>
            <a:ext cx="1564852" cy="400110"/>
          </a:xfrm>
          <a:prstGeom prst="rect">
            <a:avLst/>
          </a:prstGeom>
          <a:solidFill>
            <a:schemeClr val="accent6">
              <a:lumMod val="20000"/>
              <a:lumOff val="80000"/>
            </a:schemeClr>
          </a:solidFill>
        </p:spPr>
        <p:txBody>
          <a:bodyPr wrap="none" rtlCol="0">
            <a:spAutoFit/>
          </a:bodyPr>
          <a:lstStyle/>
          <a:p>
            <a:r>
              <a:rPr lang="en-GB" sz="2000" dirty="0"/>
              <a:t>Fast recovery</a:t>
            </a:r>
          </a:p>
        </p:txBody>
      </p:sp>
      <p:sp>
        <p:nvSpPr>
          <p:cNvPr id="6" name="TextBox 5">
            <a:extLst>
              <a:ext uri="{FF2B5EF4-FFF2-40B4-BE49-F238E27FC236}">
                <a16:creationId xmlns:a16="http://schemas.microsoft.com/office/drawing/2014/main" id="{404810DC-AB91-4550-9ADA-1B5C12A09243}"/>
              </a:ext>
            </a:extLst>
          </p:cNvPr>
          <p:cNvSpPr txBox="1"/>
          <p:nvPr/>
        </p:nvSpPr>
        <p:spPr>
          <a:xfrm>
            <a:off x="9829337" y="0"/>
            <a:ext cx="1639295" cy="400110"/>
          </a:xfrm>
          <a:prstGeom prst="rect">
            <a:avLst/>
          </a:prstGeom>
          <a:solidFill>
            <a:srgbClr val="FFCCCC"/>
          </a:solidFill>
        </p:spPr>
        <p:txBody>
          <a:bodyPr wrap="none" rtlCol="0">
            <a:spAutoFit/>
          </a:bodyPr>
          <a:lstStyle/>
          <a:p>
            <a:r>
              <a:rPr lang="en-GB" sz="2000" dirty="0"/>
              <a:t>Slow recovery</a:t>
            </a:r>
          </a:p>
        </p:txBody>
      </p:sp>
      <p:sp>
        <p:nvSpPr>
          <p:cNvPr id="7" name="TextBox 6">
            <a:extLst>
              <a:ext uri="{FF2B5EF4-FFF2-40B4-BE49-F238E27FC236}">
                <a16:creationId xmlns:a16="http://schemas.microsoft.com/office/drawing/2014/main" id="{7A5125D9-37B1-4953-A57A-7F17159E3E6A}"/>
              </a:ext>
            </a:extLst>
          </p:cNvPr>
          <p:cNvSpPr txBox="1"/>
          <p:nvPr/>
        </p:nvSpPr>
        <p:spPr>
          <a:xfrm rot="16200000">
            <a:off x="4528342" y="4613957"/>
            <a:ext cx="2266454" cy="400110"/>
          </a:xfrm>
          <a:prstGeom prst="rect">
            <a:avLst/>
          </a:prstGeom>
          <a:solidFill>
            <a:srgbClr val="FFCCCC"/>
          </a:solidFill>
        </p:spPr>
        <p:txBody>
          <a:bodyPr wrap="none" rtlCol="0">
            <a:spAutoFit/>
          </a:bodyPr>
          <a:lstStyle/>
          <a:p>
            <a:r>
              <a:rPr lang="en-GB" sz="2000" dirty="0"/>
              <a:t>High trawl mortality</a:t>
            </a:r>
          </a:p>
        </p:txBody>
      </p:sp>
      <p:sp>
        <p:nvSpPr>
          <p:cNvPr id="8" name="TextBox 7">
            <a:extLst>
              <a:ext uri="{FF2B5EF4-FFF2-40B4-BE49-F238E27FC236}">
                <a16:creationId xmlns:a16="http://schemas.microsoft.com/office/drawing/2014/main" id="{22E30B54-CAEF-45EF-86DB-BAE176DE8FBE}"/>
              </a:ext>
            </a:extLst>
          </p:cNvPr>
          <p:cNvSpPr txBox="1"/>
          <p:nvPr/>
        </p:nvSpPr>
        <p:spPr>
          <a:xfrm rot="16200000">
            <a:off x="4553704" y="1462103"/>
            <a:ext cx="2215735" cy="400110"/>
          </a:xfrm>
          <a:prstGeom prst="rect">
            <a:avLst/>
          </a:prstGeom>
          <a:solidFill>
            <a:schemeClr val="accent6">
              <a:lumMod val="20000"/>
              <a:lumOff val="80000"/>
            </a:schemeClr>
          </a:solidFill>
        </p:spPr>
        <p:txBody>
          <a:bodyPr wrap="none" rtlCol="0">
            <a:spAutoFit/>
          </a:bodyPr>
          <a:lstStyle/>
          <a:p>
            <a:r>
              <a:rPr lang="en-GB" sz="2000" dirty="0"/>
              <a:t>Low trawl mortality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F781F2-31B9-4929-821F-3CA66EFD3315}"/>
                  </a:ext>
                </a:extLst>
              </p:cNvPr>
              <p:cNvSpPr txBox="1"/>
              <p:nvPr/>
            </p:nvSpPr>
            <p:spPr>
              <a:xfrm>
                <a:off x="114489" y="5923608"/>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highlight>
                              <a:srgbClr val="00FF00"/>
                            </a:highlight>
                            <a:latin typeface="Cambria Math" panose="02040503050406030204" pitchFamily="18" charset="0"/>
                          </a:rPr>
                          <m:t>𝑭𝒊𝒔𝒉𝒊𝒏𝒈</m:t>
                        </m:r>
                        <m:r>
                          <a:rPr lang="en-GB" sz="2400" b="1" i="1" smtClean="0">
                            <a:highlight>
                              <a:srgbClr val="00FF00"/>
                            </a:highlight>
                            <a:latin typeface="Cambria Math" panose="02040503050406030204" pitchFamily="18" charset="0"/>
                          </a:rPr>
                          <m:t> </m:t>
                        </m:r>
                        <m:r>
                          <a:rPr lang="en-GB" sz="2400" b="1" i="1" smtClean="0">
                            <a:highlight>
                              <a:srgbClr val="00FF00"/>
                            </a:highlight>
                            <a:latin typeface="Cambria Math" panose="02040503050406030204" pitchFamily="18" charset="0"/>
                          </a:rPr>
                          <m:t>𝑬𝒇𝒇𝒐𝒓𝒕</m:t>
                        </m:r>
                        <m:r>
                          <a:rPr lang="en-GB" sz="2400" b="1" i="1" smtClean="0">
                            <a:highlight>
                              <a:srgbClr val="00FF00"/>
                            </a:highlight>
                            <a:latin typeface="Cambria Math" panose="02040503050406030204" pitchFamily="18" charset="0"/>
                          </a:rPr>
                          <m:t> ×</m:t>
                        </m:r>
                        <m:r>
                          <a:rPr lang="en-GB" sz="2400" b="1" i="1" smtClean="0">
                            <a:highlight>
                              <a:srgbClr val="00FF00"/>
                            </a:highlight>
                            <a:latin typeface="Cambria Math" panose="02040503050406030204" pitchFamily="18" charset="0"/>
                            <a:ea typeface="Cambria Math" panose="02040503050406030204" pitchFamily="18" charset="0"/>
                          </a:rPr>
                          <m:t>𝑫𝒆𝒑𝒍𝒆𝒕𝒊𝒐𝒏</m:t>
                        </m:r>
                        <m:r>
                          <a:rPr lang="en-GB" sz="2400" b="1" i="1" smtClean="0">
                            <a:highlight>
                              <a:srgbClr val="00FF00"/>
                            </a:highlight>
                            <a:latin typeface="Cambria Math" panose="02040503050406030204" pitchFamily="18" charset="0"/>
                            <a:ea typeface="Cambria Math" panose="02040503050406030204" pitchFamily="18" charset="0"/>
                          </a:rPr>
                          <m:t> </m:t>
                        </m:r>
                        <m:r>
                          <a:rPr lang="en-GB" sz="2400" b="1" i="1" smtClean="0">
                            <a:highlight>
                              <a:srgbClr val="00FF00"/>
                            </a:highlight>
                            <a:latin typeface="Cambria Math" panose="02040503050406030204" pitchFamily="18" charset="0"/>
                            <a:ea typeface="Cambria Math" panose="02040503050406030204" pitchFamily="18" charset="0"/>
                          </a:rPr>
                          <m:t>𝑹𝒂𝒕𝒆</m:t>
                        </m:r>
                      </m:num>
                      <m:den>
                        <m:r>
                          <a:rPr lang="en-GB" sz="2400" b="1" i="1" smtClean="0">
                            <a:highlight>
                              <a:srgbClr val="FFFF00"/>
                            </a:highlight>
                            <a:latin typeface="Cambria Math" panose="02040503050406030204" pitchFamily="18" charset="0"/>
                          </a:rPr>
                          <m:t>𝑹𝒆𝒄𝒐𝒗𝒆𝒓𝒚</m:t>
                        </m:r>
                        <m:r>
                          <a:rPr lang="en-GB" sz="2400" b="1" i="1" smtClean="0">
                            <a:highlight>
                              <a:srgbClr val="FFFF00"/>
                            </a:highlight>
                            <a:latin typeface="Cambria Math" panose="02040503050406030204" pitchFamily="18" charset="0"/>
                          </a:rPr>
                          <m:t> </m:t>
                        </m:r>
                        <m:r>
                          <a:rPr lang="en-GB" sz="2400" b="1" i="1" smtClean="0">
                            <a:highlight>
                              <a:srgbClr val="FFFF00"/>
                            </a:highlight>
                            <a:latin typeface="Cambria Math" panose="02040503050406030204" pitchFamily="18" charset="0"/>
                          </a:rPr>
                          <m:t>𝑹𝒂𝒕𝒆</m:t>
                        </m:r>
                      </m:den>
                    </m:f>
                  </m:oMath>
                </a14:m>
                <a:endParaRPr lang="en-GB" sz="2400" b="1" dirty="0"/>
              </a:p>
            </p:txBody>
          </p:sp>
        </mc:Choice>
        <mc:Fallback xmlns="">
          <p:sp>
            <p:nvSpPr>
              <p:cNvPr id="9" name="TextBox 8">
                <a:extLst>
                  <a:ext uri="{FF2B5EF4-FFF2-40B4-BE49-F238E27FC236}">
                    <a16:creationId xmlns:a16="http://schemas.microsoft.com/office/drawing/2014/main" id="{E9F781F2-31B9-4929-821F-3CA66EFD3315}"/>
                  </a:ext>
                </a:extLst>
              </p:cNvPr>
              <p:cNvSpPr txBox="1">
                <a:spLocks noRot="1" noChangeAspect="1" noMove="1" noResize="1" noEditPoints="1" noAdjustHandles="1" noChangeArrowheads="1" noChangeShapeType="1" noTextEdit="1"/>
              </p:cNvSpPr>
              <p:nvPr/>
            </p:nvSpPr>
            <p:spPr>
              <a:xfrm>
                <a:off x="114489" y="5923608"/>
                <a:ext cx="5150685" cy="585673"/>
              </a:xfrm>
              <a:prstGeom prst="rect">
                <a:avLst/>
              </a:prstGeom>
              <a:blipFill>
                <a:blip r:embed="rId4"/>
                <a:stretch>
                  <a:fillRect l="-3669" t="-1042" b="-9375"/>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428223E0-2366-4942-9E55-C027EEDDA99E}"/>
              </a:ext>
            </a:extLst>
          </p:cNvPr>
          <p:cNvCxnSpPr>
            <a:cxnSpLocks/>
          </p:cNvCxnSpPr>
          <p:nvPr/>
        </p:nvCxnSpPr>
        <p:spPr>
          <a:xfrm>
            <a:off x="6409259" y="400110"/>
            <a:ext cx="34587" cy="6935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DDE93F-00D4-4F4F-9131-3487F2A9B7E7}"/>
              </a:ext>
            </a:extLst>
          </p:cNvPr>
          <p:cNvCxnSpPr>
            <a:cxnSpLocks/>
          </p:cNvCxnSpPr>
          <p:nvPr/>
        </p:nvCxnSpPr>
        <p:spPr>
          <a:xfrm flipV="1">
            <a:off x="6409258" y="477200"/>
            <a:ext cx="477789" cy="539404"/>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B64DD8F-E38C-448D-842B-04A338FCD552}"/>
              </a:ext>
            </a:extLst>
          </p:cNvPr>
          <p:cNvCxnSpPr>
            <a:cxnSpLocks/>
          </p:cNvCxnSpPr>
          <p:nvPr/>
        </p:nvCxnSpPr>
        <p:spPr>
          <a:xfrm>
            <a:off x="6426552" y="3590509"/>
            <a:ext cx="17294" cy="1026177"/>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E1BF50-84B8-47BA-8D68-37A4829138CC}"/>
              </a:ext>
            </a:extLst>
          </p:cNvPr>
          <p:cNvCxnSpPr>
            <a:cxnSpLocks/>
          </p:cNvCxnSpPr>
          <p:nvPr/>
        </p:nvCxnSpPr>
        <p:spPr>
          <a:xfrm flipV="1">
            <a:off x="6435199" y="3744689"/>
            <a:ext cx="427801" cy="89831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5FEF06-4EF4-46AD-A8D9-11F6EFAA05C3}"/>
              </a:ext>
            </a:extLst>
          </p:cNvPr>
          <p:cNvCxnSpPr>
            <a:cxnSpLocks/>
          </p:cNvCxnSpPr>
          <p:nvPr/>
        </p:nvCxnSpPr>
        <p:spPr>
          <a:xfrm flipV="1">
            <a:off x="9430871" y="868348"/>
            <a:ext cx="443200" cy="225346"/>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B027A46-2C3E-4238-8EEC-AF76FB00A455}"/>
              </a:ext>
            </a:extLst>
          </p:cNvPr>
          <p:cNvCxnSpPr>
            <a:cxnSpLocks/>
          </p:cNvCxnSpPr>
          <p:nvPr/>
        </p:nvCxnSpPr>
        <p:spPr>
          <a:xfrm>
            <a:off x="9430870" y="468238"/>
            <a:ext cx="34587" cy="6935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C1C6B7A-3D29-4A4C-B028-47F158A849B6}"/>
              </a:ext>
            </a:extLst>
          </p:cNvPr>
          <p:cNvCxnSpPr>
            <a:cxnSpLocks/>
          </p:cNvCxnSpPr>
          <p:nvPr/>
        </p:nvCxnSpPr>
        <p:spPr>
          <a:xfrm flipH="1">
            <a:off x="9430870" y="3500261"/>
            <a:ext cx="34587" cy="131375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ADF93E-7BE3-47CB-9460-7E1331D3D91F}"/>
              </a:ext>
            </a:extLst>
          </p:cNvPr>
          <p:cNvCxnSpPr>
            <a:cxnSpLocks/>
          </p:cNvCxnSpPr>
          <p:nvPr/>
        </p:nvCxnSpPr>
        <p:spPr>
          <a:xfrm flipV="1">
            <a:off x="9455577" y="4428565"/>
            <a:ext cx="394447" cy="345997"/>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864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5B0D1-ECB5-4D22-A14E-3EC982A43DDE}"/>
              </a:ext>
            </a:extLst>
          </p:cNvPr>
          <p:cNvSpPr/>
          <p:nvPr/>
        </p:nvSpPr>
        <p:spPr>
          <a:xfrm>
            <a:off x="0" y="5574889"/>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80ABCA8-451C-47D3-A262-56736E5C71BB}"/>
              </a:ext>
            </a:extLst>
          </p:cNvPr>
          <p:cNvSpPr>
            <a:spLocks noGrp="1"/>
          </p:cNvSpPr>
          <p:nvPr>
            <p:ph type="title"/>
          </p:nvPr>
        </p:nvSpPr>
        <p:spPr>
          <a:xfrm>
            <a:off x="415600" y="156986"/>
            <a:ext cx="11360800" cy="1218362"/>
          </a:xfrm>
        </p:spPr>
        <p:txBody>
          <a:bodyPr>
            <a:normAutofit/>
          </a:bodyPr>
          <a:lstStyle/>
          <a:p>
            <a:r>
              <a:rPr lang="en-GB" sz="5400" b="1" dirty="0"/>
              <a:t>Recovery Rate?</a:t>
            </a:r>
          </a:p>
        </p:txBody>
      </p:sp>
      <p:sp>
        <p:nvSpPr>
          <p:cNvPr id="3" name="Text Placeholder 2">
            <a:extLst>
              <a:ext uri="{FF2B5EF4-FFF2-40B4-BE49-F238E27FC236}">
                <a16:creationId xmlns:a16="http://schemas.microsoft.com/office/drawing/2014/main" id="{C0191E94-7F6A-4E16-AAD2-5C8B02C48DFD}"/>
              </a:ext>
            </a:extLst>
          </p:cNvPr>
          <p:cNvSpPr>
            <a:spLocks noGrp="1"/>
          </p:cNvSpPr>
          <p:nvPr>
            <p:ph type="body" idx="1"/>
          </p:nvPr>
        </p:nvSpPr>
        <p:spPr>
          <a:xfrm>
            <a:off x="415600" y="1536633"/>
            <a:ext cx="7150612" cy="4555200"/>
          </a:xfrm>
        </p:spPr>
        <p:txBody>
          <a:bodyPr/>
          <a:lstStyle/>
          <a:p>
            <a:pPr marL="0" indent="0">
              <a:buNone/>
            </a:pPr>
            <a:r>
              <a:rPr lang="en-GB" dirty="0"/>
              <a:t>Rate of population recovery is… </a:t>
            </a:r>
          </a:p>
          <a:p>
            <a:pPr marL="0" indent="0">
              <a:buNone/>
            </a:pPr>
            <a:r>
              <a:rPr lang="en-GB" b="1" dirty="0"/>
              <a:t>	species and habitat specific</a:t>
            </a:r>
          </a:p>
          <a:p>
            <a:endParaRPr lang="en-GB" dirty="0"/>
          </a:p>
          <a:p>
            <a:endParaRPr lang="en-GB" dirty="0"/>
          </a:p>
          <a:p>
            <a:pPr marL="0" indent="0">
              <a:buNone/>
            </a:pPr>
            <a:r>
              <a:rPr lang="en-GB" dirty="0"/>
              <a:t>We can use species longevity to define recovery…</a:t>
            </a:r>
          </a:p>
          <a:p>
            <a:pPr marL="0" indent="0">
              <a:buNone/>
            </a:pPr>
            <a:endParaRPr lang="en-GB" dirty="0"/>
          </a:p>
          <a:p>
            <a:pPr marL="914400" lvl="2" indent="0">
              <a:buNone/>
            </a:pPr>
            <a:r>
              <a:rPr lang="en-GB" dirty="0"/>
              <a:t>Hiddink et al., 2018 (paper 3) </a:t>
            </a:r>
          </a:p>
          <a:p>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DF39EB-0F2A-446F-B047-40FA56AE2998}"/>
                  </a:ext>
                </a:extLst>
              </p:cNvPr>
              <p:cNvSpPr txBox="1"/>
              <p:nvPr/>
            </p:nvSpPr>
            <p:spPr>
              <a:xfrm>
                <a:off x="114489" y="5923608"/>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latin typeface="Cambria Math" panose="02040503050406030204" pitchFamily="18" charset="0"/>
                          </a:rPr>
                          <m:t>𝑭𝒊𝒔𝒉𝒊𝒏𝒈</m:t>
                        </m:r>
                        <m:r>
                          <a:rPr lang="en-GB" sz="2400" b="1" i="1" smtClean="0">
                            <a:latin typeface="Cambria Math" panose="02040503050406030204" pitchFamily="18" charset="0"/>
                          </a:rPr>
                          <m:t> </m:t>
                        </m:r>
                        <m:r>
                          <a:rPr lang="en-GB" sz="2400" b="1" i="1" smtClean="0">
                            <a:latin typeface="Cambria Math" panose="02040503050406030204" pitchFamily="18" charset="0"/>
                          </a:rPr>
                          <m:t>𝑬𝒇𝒇𝒐𝒓𝒕</m:t>
                        </m:r>
                        <m:r>
                          <a:rPr lang="en-GB" sz="2400" b="1" i="1" smtClean="0">
                            <a:latin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𝑫𝒆𝒑𝒍𝒆𝒕𝒊𝒐𝒏</m:t>
                        </m:r>
                        <m:r>
                          <a:rPr lang="en-GB" sz="2400" b="1" i="1" smtClean="0">
                            <a:latin typeface="Cambria Math" panose="02040503050406030204" pitchFamily="18" charset="0"/>
                            <a:ea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𝑹𝒂𝒕𝒆</m:t>
                        </m:r>
                      </m:num>
                      <m:den>
                        <m:r>
                          <a:rPr lang="en-GB" sz="2400" b="1" i="1" smtClean="0">
                            <a:highlight>
                              <a:srgbClr val="FFFF00"/>
                            </a:highlight>
                            <a:latin typeface="Cambria Math" panose="02040503050406030204" pitchFamily="18" charset="0"/>
                          </a:rPr>
                          <m:t>𝑹𝒆𝒄𝒐𝒗𝒆𝒓𝒚</m:t>
                        </m:r>
                        <m:r>
                          <a:rPr lang="en-GB" sz="2400" b="1" i="1" smtClean="0">
                            <a:highlight>
                              <a:srgbClr val="FFFF00"/>
                            </a:highlight>
                            <a:latin typeface="Cambria Math" panose="02040503050406030204" pitchFamily="18" charset="0"/>
                          </a:rPr>
                          <m:t> </m:t>
                        </m:r>
                        <m:r>
                          <a:rPr lang="en-GB" sz="2400" b="1" i="1" smtClean="0">
                            <a:highlight>
                              <a:srgbClr val="FFFF00"/>
                            </a:highlight>
                            <a:latin typeface="Cambria Math" panose="02040503050406030204" pitchFamily="18" charset="0"/>
                          </a:rPr>
                          <m:t>𝑹𝒂𝒕𝒆</m:t>
                        </m:r>
                      </m:den>
                    </m:f>
                  </m:oMath>
                </a14:m>
                <a:endParaRPr lang="en-GB" sz="2400" b="1" dirty="0"/>
              </a:p>
            </p:txBody>
          </p:sp>
        </mc:Choice>
        <mc:Fallback xmlns="">
          <p:sp>
            <p:nvSpPr>
              <p:cNvPr id="4" name="TextBox 3">
                <a:extLst>
                  <a:ext uri="{FF2B5EF4-FFF2-40B4-BE49-F238E27FC236}">
                    <a16:creationId xmlns:a16="http://schemas.microsoft.com/office/drawing/2014/main" id="{7EDF39EB-0F2A-446F-B047-40FA56AE2998}"/>
                  </a:ext>
                </a:extLst>
              </p:cNvPr>
              <p:cNvSpPr txBox="1">
                <a:spLocks noRot="1" noChangeAspect="1" noMove="1" noResize="1" noEditPoints="1" noAdjustHandles="1" noChangeArrowheads="1" noChangeShapeType="1" noTextEdit="1"/>
              </p:cNvSpPr>
              <p:nvPr/>
            </p:nvSpPr>
            <p:spPr>
              <a:xfrm>
                <a:off x="114489" y="5923608"/>
                <a:ext cx="5150685" cy="585673"/>
              </a:xfrm>
              <a:prstGeom prst="rect">
                <a:avLst/>
              </a:prstGeom>
              <a:blipFill>
                <a:blip r:embed="rId3"/>
                <a:stretch>
                  <a:fillRect l="-3669" t="-1042" b="-9375"/>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42BF194-3997-496F-A5C1-7AA7B62EFF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6212" y="-20019"/>
            <a:ext cx="4604080" cy="6878017"/>
          </a:xfrm>
          <a:prstGeom prst="rect">
            <a:avLst/>
          </a:prstGeom>
        </p:spPr>
      </p:pic>
      <p:sp>
        <p:nvSpPr>
          <p:cNvPr id="7" name="TextBox 6">
            <a:extLst>
              <a:ext uri="{FF2B5EF4-FFF2-40B4-BE49-F238E27FC236}">
                <a16:creationId xmlns:a16="http://schemas.microsoft.com/office/drawing/2014/main" id="{BC6FBCB2-6E37-4F21-BE68-5802D9C5E1D4}"/>
              </a:ext>
            </a:extLst>
          </p:cNvPr>
          <p:cNvSpPr txBox="1"/>
          <p:nvPr/>
        </p:nvSpPr>
        <p:spPr>
          <a:xfrm>
            <a:off x="7665485" y="0"/>
            <a:ext cx="2202767" cy="523220"/>
          </a:xfrm>
          <a:prstGeom prst="rect">
            <a:avLst/>
          </a:prstGeom>
          <a:noFill/>
        </p:spPr>
        <p:txBody>
          <a:bodyPr wrap="square" rtlCol="0">
            <a:spAutoFit/>
          </a:bodyPr>
          <a:lstStyle/>
          <a:p>
            <a:r>
              <a:rPr lang="en-GB" sz="1400" dirty="0">
                <a:solidFill>
                  <a:schemeClr val="bg1"/>
                </a:solidFill>
              </a:rPr>
              <a:t>Photo credit: Paul Naylor, Wildlife Trusts</a:t>
            </a:r>
          </a:p>
        </p:txBody>
      </p:sp>
      <p:sp>
        <p:nvSpPr>
          <p:cNvPr id="8" name="Star: 5 Points 7">
            <a:extLst>
              <a:ext uri="{FF2B5EF4-FFF2-40B4-BE49-F238E27FC236}">
                <a16:creationId xmlns:a16="http://schemas.microsoft.com/office/drawing/2014/main" id="{534B4A7F-6037-432B-A1A8-2B006C7947E6}"/>
              </a:ext>
            </a:extLst>
          </p:cNvPr>
          <p:cNvSpPr/>
          <p:nvPr/>
        </p:nvSpPr>
        <p:spPr>
          <a:xfrm>
            <a:off x="4518213" y="4130178"/>
            <a:ext cx="563326" cy="48831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8174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683890"/>
            <a:ext cx="12191999" cy="4174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26" name="Picture 2" descr="Image result for Bathypore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601" y="3748249"/>
            <a:ext cx="1384702" cy="10380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onid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31" y="4595757"/>
            <a:ext cx="1367951" cy="1028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eptocheir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5313" y="2964439"/>
            <a:ext cx="1487941" cy="7308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ediomastu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402889" y="4841014"/>
            <a:ext cx="1245314" cy="9307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Lagis"/>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496758" y="5550945"/>
            <a:ext cx="2107190" cy="158039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Echinocyamu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45018" y="2788144"/>
            <a:ext cx="1528766" cy="121154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6" descr="Image result for Crangon"/>
          <p:cNvSpPr>
            <a:spLocks noChangeAspect="1" noChangeArrowheads="1"/>
          </p:cNvSpPr>
          <p:nvPr/>
        </p:nvSpPr>
        <p:spPr bwMode="auto">
          <a:xfrm>
            <a:off x="1640681" y="160615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5" name="Picture 4"/>
          <p:cNvPicPr>
            <a:picLocks noChangeAspect="1"/>
          </p:cNvPicPr>
          <p:nvPr/>
        </p:nvPicPr>
        <p:blipFill rotWithShape="1">
          <a:blip r:embed="rId9">
            <a:clrChange>
              <a:clrFrom>
                <a:srgbClr val="010101"/>
              </a:clrFrom>
              <a:clrTo>
                <a:srgbClr val="010101">
                  <a:alpha val="0"/>
                </a:srgbClr>
              </a:clrTo>
            </a:clrChange>
          </a:blip>
          <a:srcRect t="5703"/>
          <a:stretch/>
        </p:blipFill>
        <p:spPr>
          <a:xfrm>
            <a:off x="4388655" y="2626849"/>
            <a:ext cx="2288210" cy="1616216"/>
          </a:xfrm>
          <a:prstGeom prst="rect">
            <a:avLst/>
          </a:prstGeom>
        </p:spPr>
      </p:pic>
      <p:pic>
        <p:nvPicPr>
          <p:cNvPr id="1042" name="Picture 18" descr="Image result for Aequipecten"/>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7611"/>
          <a:stretch/>
        </p:blipFill>
        <p:spPr bwMode="auto">
          <a:xfrm>
            <a:off x="6419726" y="2801457"/>
            <a:ext cx="1593416" cy="150384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Brissopsis"/>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708" r="7167"/>
          <a:stretch/>
        </p:blipFill>
        <p:spPr bwMode="auto">
          <a:xfrm>
            <a:off x="6159370" y="5295457"/>
            <a:ext cx="1823198" cy="15516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rotWithShape="1">
          <a:blip r:embed="rId12" cstate="print">
            <a:extLst>
              <a:ext uri="{28A0092B-C50C-407E-A947-70E740481C1C}">
                <a14:useLocalDpi xmlns:a14="http://schemas.microsoft.com/office/drawing/2010/main" val="0"/>
              </a:ext>
            </a:extLst>
          </a:blip>
          <a:srcRect l="17711" t="82483" r="14231" b="11210"/>
          <a:stretch/>
        </p:blipFill>
        <p:spPr>
          <a:xfrm>
            <a:off x="0" y="1701887"/>
            <a:ext cx="12192000" cy="985373"/>
          </a:xfrm>
          <a:prstGeom prst="rect">
            <a:avLst/>
          </a:prstGeom>
        </p:spPr>
      </p:pic>
      <p:pic>
        <p:nvPicPr>
          <p:cNvPr id="1048" name="Picture 24" descr="Image result for Crossaster"/>
          <p:cNvPicPr>
            <a:picLocks noChangeAspect="1" noChangeArrowheads="1"/>
          </p:cNvPicPr>
          <p:nvPr/>
        </p:nvPicPr>
        <p:blipFill>
          <a:blip r:embed="rId13" cstate="print">
            <a:clrChange>
              <a:clrFrom>
                <a:srgbClr val="000002"/>
              </a:clrFrom>
              <a:clrTo>
                <a:srgbClr val="000002">
                  <a:alpha val="0"/>
                </a:srgbClr>
              </a:clrTo>
            </a:clrChange>
            <a:extLst>
              <a:ext uri="{28A0092B-C50C-407E-A947-70E740481C1C}">
                <a14:useLocalDpi xmlns:a14="http://schemas.microsoft.com/office/drawing/2010/main" val="0"/>
              </a:ext>
            </a:extLst>
          </a:blip>
          <a:srcRect/>
          <a:stretch>
            <a:fillRect/>
          </a:stretch>
        </p:blipFill>
        <p:spPr bwMode="auto">
          <a:xfrm>
            <a:off x="8132705" y="5205567"/>
            <a:ext cx="1579845" cy="155614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mya truncata"/>
          <p:cNvPicPr>
            <a:picLocks noChangeAspect="1" noChangeArrowheads="1"/>
          </p:cNvPicPr>
          <p:nvPr/>
        </p:nvPicPr>
        <p:blipFill>
          <a:blip r:embed="rId14">
            <a:clrChange>
              <a:clrFrom>
                <a:srgbClr val="000002"/>
              </a:clrFrom>
              <a:clrTo>
                <a:srgbClr val="000002">
                  <a:alpha val="0"/>
                </a:srgbClr>
              </a:clrTo>
            </a:clrChange>
            <a:extLst>
              <a:ext uri="{28A0092B-C50C-407E-A947-70E740481C1C}">
                <a14:useLocalDpi xmlns:a14="http://schemas.microsoft.com/office/drawing/2010/main" val="0"/>
              </a:ext>
            </a:extLst>
          </a:blip>
          <a:srcRect/>
          <a:stretch>
            <a:fillRect/>
          </a:stretch>
        </p:blipFill>
        <p:spPr bwMode="auto">
          <a:xfrm>
            <a:off x="8132705" y="2739543"/>
            <a:ext cx="2313957" cy="143465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elated image"/>
          <p:cNvPicPr>
            <a:picLocks noChangeAspect="1" noChangeArrowheads="1"/>
          </p:cNvPicPr>
          <p:nvPr/>
        </p:nvPicPr>
        <p:blipFill>
          <a:blip r:embed="rId15" cstate="print">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9927080" y="3103795"/>
            <a:ext cx="2253733" cy="225373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Pentapor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978622" y="5180352"/>
            <a:ext cx="2142105" cy="16065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Liocarcinus"/>
          <p:cNvPicPr>
            <a:picLocks noChangeAspect="1" noChangeArrowheads="1"/>
          </p:cNvPicPr>
          <p:nvPr/>
        </p:nvPicPr>
        <p:blipFill>
          <a:blip r:embed="rId1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41378" y="3801580"/>
            <a:ext cx="2566860" cy="19251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8204" y="5864279"/>
            <a:ext cx="1599595" cy="12089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Ophelia acuminata"/>
          <p:cNvPicPr>
            <a:picLocks noChangeAspect="1" noChangeArrowheads="1"/>
          </p:cNvPicPr>
          <p:nvPr/>
        </p:nvPicPr>
        <p:blipFill>
          <a:blip r:embed="rId19"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772315" y="3702540"/>
            <a:ext cx="1092383" cy="8662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aprella"/>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5056"/>
          <a:stretch/>
        </p:blipFill>
        <p:spPr bwMode="auto">
          <a:xfrm>
            <a:off x="651457" y="5864280"/>
            <a:ext cx="1265569" cy="8354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arctica islandica"/>
          <p:cNvPicPr>
            <a:picLocks noChangeAspect="1" noChangeArrowheads="1"/>
          </p:cNvPicPr>
          <p:nvPr/>
        </p:nvPicPr>
        <p:blipFill>
          <a:blip r:embed="rId21"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903192" y="3981919"/>
            <a:ext cx="1776106" cy="13320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4301" y="-12158"/>
            <a:ext cx="12420600" cy="1754326"/>
          </a:xfrm>
          <a:prstGeom prst="rect">
            <a:avLst/>
          </a:prstGeom>
          <a:solidFill>
            <a:schemeClr val="bg1"/>
          </a:solidFill>
        </p:spPr>
        <p:txBody>
          <a:bodyPr wrap="square">
            <a:spAutoFit/>
          </a:bodyPr>
          <a:lstStyle/>
          <a:p>
            <a:pPr algn="ctr"/>
            <a:r>
              <a:rPr lang="en-GB" sz="5400" b="1" dirty="0"/>
              <a:t>Quantify sensitivity (recovery time) by longevity</a:t>
            </a:r>
          </a:p>
        </p:txBody>
      </p:sp>
    </p:spTree>
    <p:extLst>
      <p:ext uri="{BB962C8B-B14F-4D97-AF65-F5344CB8AC3E}">
        <p14:creationId xmlns:p14="http://schemas.microsoft.com/office/powerpoint/2010/main" val="1870556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15" y="185833"/>
            <a:ext cx="6766560" cy="682439"/>
          </a:xfrm>
          <a:solidFill>
            <a:schemeClr val="bg1"/>
          </a:solidFill>
        </p:spPr>
        <p:txBody>
          <a:bodyPr>
            <a:normAutofit fontScale="90000"/>
          </a:bodyPr>
          <a:lstStyle/>
          <a:p>
            <a:pPr algn="ctr"/>
            <a:r>
              <a:rPr lang="en-GB" b="1" dirty="0"/>
              <a:t>Different slopes for longevities</a:t>
            </a:r>
          </a:p>
        </p:txBody>
      </p:sp>
      <p:pic>
        <p:nvPicPr>
          <p:cNvPr id="5" name="Picture 4"/>
          <p:cNvPicPr>
            <a:picLocks noChangeAspect="1"/>
          </p:cNvPicPr>
          <p:nvPr/>
        </p:nvPicPr>
        <p:blipFill>
          <a:blip r:embed="rId3"/>
          <a:stretch>
            <a:fillRect/>
          </a:stretch>
        </p:blipFill>
        <p:spPr>
          <a:xfrm>
            <a:off x="2863721" y="932155"/>
            <a:ext cx="6464558" cy="5925845"/>
          </a:xfrm>
          <a:prstGeom prst="rect">
            <a:avLst/>
          </a:prstGeom>
        </p:spPr>
      </p:pic>
      <p:pic>
        <p:nvPicPr>
          <p:cNvPr id="4" name="Picture 6" descr="Image result for Leptocheirus">
            <a:extLst>
              <a:ext uri="{FF2B5EF4-FFF2-40B4-BE49-F238E27FC236}">
                <a16:creationId xmlns:a16="http://schemas.microsoft.com/office/drawing/2014/main" id="{CAF83EF6-2A47-4F57-AE55-3C223645E3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3972" y="2193474"/>
            <a:ext cx="1487941" cy="7308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Image result for Echinocyamus">
            <a:extLst>
              <a:ext uri="{FF2B5EF4-FFF2-40B4-BE49-F238E27FC236}">
                <a16:creationId xmlns:a16="http://schemas.microsoft.com/office/drawing/2014/main" id="{EAD9FBAB-084B-4DBA-93AB-FE404D6AFC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5375" y="1953147"/>
            <a:ext cx="1528766" cy="12115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Image result for Aequipecten">
            <a:extLst>
              <a:ext uri="{FF2B5EF4-FFF2-40B4-BE49-F238E27FC236}">
                <a16:creationId xmlns:a16="http://schemas.microsoft.com/office/drawing/2014/main" id="{30E37FFE-7489-4D86-9796-AB53A99876EC}"/>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b="7611"/>
          <a:stretch/>
        </p:blipFill>
        <p:spPr bwMode="auto">
          <a:xfrm>
            <a:off x="3993972" y="4972190"/>
            <a:ext cx="844868" cy="797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B61E16D-4685-422C-A596-E6C919CCAB7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3387" t="20885" r="33409" b="49854"/>
          <a:stretch/>
        </p:blipFill>
        <p:spPr>
          <a:xfrm>
            <a:off x="7639019" y="4296351"/>
            <a:ext cx="1026743" cy="1351677"/>
          </a:xfrm>
          <a:prstGeom prst="rect">
            <a:avLst/>
          </a:prstGeom>
        </p:spPr>
      </p:pic>
    </p:spTree>
    <p:extLst>
      <p:ext uri="{BB962C8B-B14F-4D97-AF65-F5344CB8AC3E}">
        <p14:creationId xmlns:p14="http://schemas.microsoft.com/office/powerpoint/2010/main" val="328000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5943" y="1728148"/>
            <a:ext cx="8584756" cy="4903471"/>
          </a:xfrm>
          <a:prstGeom prst="rect">
            <a:avLst/>
          </a:prstGeom>
        </p:spPr>
      </p:pic>
      <p:sp>
        <p:nvSpPr>
          <p:cNvPr id="3" name="Title 1"/>
          <p:cNvSpPr txBox="1">
            <a:spLocks/>
          </p:cNvSpPr>
          <p:nvPr/>
        </p:nvSpPr>
        <p:spPr>
          <a:xfrm>
            <a:off x="2264180" y="95516"/>
            <a:ext cx="7548282"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t>Example of sensitive and resilient communities</a:t>
            </a:r>
          </a:p>
        </p:txBody>
      </p:sp>
      <p:sp>
        <p:nvSpPr>
          <p:cNvPr id="4" name="Rectangle 3"/>
          <p:cNvSpPr/>
          <p:nvPr/>
        </p:nvSpPr>
        <p:spPr>
          <a:xfrm>
            <a:off x="3373961" y="2037533"/>
            <a:ext cx="1177758" cy="400110"/>
          </a:xfrm>
          <a:prstGeom prst="rect">
            <a:avLst/>
          </a:prstGeom>
        </p:spPr>
        <p:txBody>
          <a:bodyPr wrap="none">
            <a:spAutoFit/>
          </a:bodyPr>
          <a:lstStyle/>
          <a:p>
            <a:r>
              <a:rPr lang="en-GB" sz="2000" b="1" dirty="0">
                <a:solidFill>
                  <a:srgbClr val="FF0000"/>
                </a:solidFill>
              </a:rPr>
              <a:t>sensitive </a:t>
            </a:r>
          </a:p>
        </p:txBody>
      </p:sp>
      <p:sp>
        <p:nvSpPr>
          <p:cNvPr id="5" name="Rectangle 4"/>
          <p:cNvSpPr/>
          <p:nvPr/>
        </p:nvSpPr>
        <p:spPr>
          <a:xfrm>
            <a:off x="7357496" y="2010897"/>
            <a:ext cx="1104341" cy="400110"/>
          </a:xfrm>
          <a:prstGeom prst="rect">
            <a:avLst/>
          </a:prstGeom>
        </p:spPr>
        <p:txBody>
          <a:bodyPr wrap="none">
            <a:spAutoFit/>
          </a:bodyPr>
          <a:lstStyle/>
          <a:p>
            <a:r>
              <a:rPr lang="en-GB" sz="2000" b="1" dirty="0">
                <a:solidFill>
                  <a:srgbClr val="FF0000"/>
                </a:solidFill>
              </a:rPr>
              <a:t>resilient </a:t>
            </a:r>
          </a:p>
        </p:txBody>
      </p:sp>
    </p:spTree>
    <p:extLst>
      <p:ext uri="{BB962C8B-B14F-4D97-AF65-F5344CB8AC3E}">
        <p14:creationId xmlns:p14="http://schemas.microsoft.com/office/powerpoint/2010/main" val="2119388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77" y="131970"/>
            <a:ext cx="6823557" cy="839787"/>
          </a:xfrm>
        </p:spPr>
        <p:txBody>
          <a:bodyPr>
            <a:normAutofit fontScale="90000"/>
          </a:bodyPr>
          <a:lstStyle/>
          <a:p>
            <a:pPr algn="ctr"/>
            <a:r>
              <a:rPr lang="en-GB" b="1" dirty="0"/>
              <a:t>Longevity distribution by habitat</a:t>
            </a: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l="19657" t="4326" b="57366"/>
          <a:stretch/>
        </p:blipFill>
        <p:spPr>
          <a:xfrm>
            <a:off x="4161126" y="985030"/>
            <a:ext cx="4422985" cy="3134032"/>
          </a:xfrm>
          <a:prstGeom prst="rect">
            <a:avLst/>
          </a:prstGeom>
        </p:spPr>
      </p:pic>
      <p:pic>
        <p:nvPicPr>
          <p:cNvPr id="6" name="Picture 5"/>
          <p:cNvPicPr/>
          <p:nvPr/>
        </p:nvPicPr>
        <p:blipFill rotWithShape="1">
          <a:blip r:embed="rId3" cstate="print">
            <a:extLst>
              <a:ext uri="{28A0092B-C50C-407E-A947-70E740481C1C}">
                <a14:useLocalDpi xmlns:a14="http://schemas.microsoft.com/office/drawing/2010/main" val="0"/>
              </a:ext>
            </a:extLst>
          </a:blip>
          <a:srcRect l="18479" t="80703" b="12527"/>
          <a:stretch/>
        </p:blipFill>
        <p:spPr>
          <a:xfrm>
            <a:off x="4178464" y="4082191"/>
            <a:ext cx="4388306" cy="551366"/>
          </a:xfrm>
          <a:prstGeom prst="rect">
            <a:avLst/>
          </a:prstGeom>
        </p:spPr>
      </p:pic>
      <p:sp>
        <p:nvSpPr>
          <p:cNvPr id="7" name="TextBox 6"/>
          <p:cNvSpPr txBox="1"/>
          <p:nvPr/>
        </p:nvSpPr>
        <p:spPr>
          <a:xfrm>
            <a:off x="3711056" y="4471326"/>
            <a:ext cx="4873054" cy="507831"/>
          </a:xfrm>
          <a:prstGeom prst="rect">
            <a:avLst/>
          </a:prstGeom>
          <a:solidFill>
            <a:schemeClr val="bg1"/>
          </a:solidFill>
        </p:spPr>
        <p:txBody>
          <a:bodyPr wrap="square" rtlCol="0">
            <a:spAutoFit/>
          </a:bodyPr>
          <a:lstStyle/>
          <a:p>
            <a:pPr algn="ctr"/>
            <a:r>
              <a:rPr lang="en-GB" sz="2700" dirty="0"/>
              <a:t>Longevity (</a:t>
            </a:r>
            <a:r>
              <a:rPr lang="en-GB" sz="2700" dirty="0" err="1"/>
              <a:t>yr</a:t>
            </a:r>
            <a:r>
              <a:rPr lang="en-GB" sz="2700" dirty="0"/>
              <a:t>)</a:t>
            </a:r>
          </a:p>
        </p:txBody>
      </p:sp>
      <p:sp>
        <p:nvSpPr>
          <p:cNvPr id="8" name="TextBox 7"/>
          <p:cNvSpPr txBox="1"/>
          <p:nvPr/>
        </p:nvSpPr>
        <p:spPr>
          <a:xfrm rot="16200000">
            <a:off x="2129168" y="2555379"/>
            <a:ext cx="3648529" cy="507831"/>
          </a:xfrm>
          <a:prstGeom prst="rect">
            <a:avLst/>
          </a:prstGeom>
          <a:solidFill>
            <a:schemeClr val="bg1"/>
          </a:solidFill>
        </p:spPr>
        <p:txBody>
          <a:bodyPr wrap="square" rtlCol="0">
            <a:spAutoFit/>
          </a:bodyPr>
          <a:lstStyle/>
          <a:p>
            <a:pPr algn="ctr"/>
            <a:r>
              <a:rPr lang="en-GB" sz="2700" dirty="0"/>
              <a:t>Relative biomass</a:t>
            </a:r>
          </a:p>
        </p:txBody>
      </p:sp>
      <p:sp>
        <p:nvSpPr>
          <p:cNvPr id="9" name="Rectangle 8"/>
          <p:cNvSpPr/>
          <p:nvPr/>
        </p:nvSpPr>
        <p:spPr>
          <a:xfrm>
            <a:off x="1524001" y="5692048"/>
            <a:ext cx="9144000" cy="11843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 name="Picture 8" descr="https://upload.wikimedia.org/wikipedia/commons/thumb/f/f2/Goneplax_rhomboides.jpg/220px-Goneplax_rhomboid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155" y="5718592"/>
            <a:ext cx="1547449" cy="11605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3.amazonaws.com/medias.photodeck.com/572bd31e-0e43-11e3-9f40-c77574cbcc33/IMG_9494-Edit_x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2" r="13691"/>
          <a:stretch/>
        </p:blipFill>
        <p:spPr bwMode="auto">
          <a:xfrm rot="5400000">
            <a:off x="4242178" y="5791566"/>
            <a:ext cx="1160588" cy="1009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gastropo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64407" y="5698900"/>
            <a:ext cx="1571625" cy="11787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starfish black backgroun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9906" y="5713188"/>
            <a:ext cx="1714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benthic polychaete black backgroun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6142" y="5713188"/>
            <a:ext cx="1569617" cy="116324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632494" y="4606271"/>
            <a:ext cx="7536815" cy="461665"/>
          </a:xfrm>
          <a:prstGeom prst="rect">
            <a:avLst/>
          </a:prstGeom>
        </p:spPr>
        <p:txBody>
          <a:bodyPr wrap="square">
            <a:spAutoFit/>
          </a:bodyPr>
          <a:lstStyle/>
          <a:p>
            <a:r>
              <a:rPr lang="en-GB" sz="2400" dirty="0" err="1">
                <a:latin typeface="Segoe UI" panose="020B0502040204020203" pitchFamily="34" charset="0"/>
              </a:rPr>
              <a:t>Rijnsdorp</a:t>
            </a:r>
            <a:r>
              <a:rPr lang="en-GB" sz="2400" dirty="0">
                <a:latin typeface="Segoe UI" panose="020B0502040204020203" pitchFamily="34" charset="0"/>
              </a:rPr>
              <a:t> </a:t>
            </a:r>
            <a:r>
              <a:rPr lang="en-GB" sz="2400" i="1" dirty="0">
                <a:latin typeface="Segoe UI" panose="020B0502040204020203" pitchFamily="34" charset="0"/>
              </a:rPr>
              <a:t>et al., </a:t>
            </a:r>
            <a:r>
              <a:rPr lang="en-GB" sz="2400" dirty="0">
                <a:latin typeface="Segoe UI" panose="020B0502040204020203" pitchFamily="34" charset="0"/>
              </a:rPr>
              <a:t>2018 (paper 4)</a:t>
            </a:r>
            <a:endParaRPr lang="en-GB" sz="2400" dirty="0"/>
          </a:p>
        </p:txBody>
      </p:sp>
      <p:sp>
        <p:nvSpPr>
          <p:cNvPr id="16" name="Star: 5 Points 15">
            <a:extLst>
              <a:ext uri="{FF2B5EF4-FFF2-40B4-BE49-F238E27FC236}">
                <a16:creationId xmlns:a16="http://schemas.microsoft.com/office/drawing/2014/main" id="{D6A5E9B3-B5E6-4B7A-99E6-AB7C5C2E56DE}"/>
              </a:ext>
            </a:extLst>
          </p:cNvPr>
          <p:cNvSpPr/>
          <p:nvPr/>
        </p:nvSpPr>
        <p:spPr>
          <a:xfrm>
            <a:off x="11400901" y="5072182"/>
            <a:ext cx="563326" cy="48831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98029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ABB9-E762-4B01-A597-FEB9F76CB6BC}"/>
              </a:ext>
            </a:extLst>
          </p:cNvPr>
          <p:cNvSpPr>
            <a:spLocks noGrp="1"/>
          </p:cNvSpPr>
          <p:nvPr>
            <p:ph type="title"/>
          </p:nvPr>
        </p:nvSpPr>
        <p:spPr>
          <a:xfrm>
            <a:off x="1676399" y="1272988"/>
            <a:ext cx="8650941" cy="3836893"/>
          </a:xfrm>
        </p:spPr>
        <p:txBody>
          <a:bodyPr>
            <a:normAutofit/>
          </a:bodyPr>
          <a:lstStyle/>
          <a:p>
            <a:r>
              <a:rPr lang="en-GB" sz="7200" dirty="0"/>
              <a:t>But first…</a:t>
            </a:r>
            <a:br>
              <a:rPr lang="en-GB" sz="7200" dirty="0"/>
            </a:br>
            <a:br>
              <a:rPr lang="en-GB" sz="7200" dirty="0"/>
            </a:br>
            <a:r>
              <a:rPr lang="en-GB" sz="7200" dirty="0"/>
              <a:t>What is a model?</a:t>
            </a:r>
          </a:p>
        </p:txBody>
      </p:sp>
    </p:spTree>
    <p:extLst>
      <p:ext uri="{BB962C8B-B14F-4D97-AF65-F5344CB8AC3E}">
        <p14:creationId xmlns:p14="http://schemas.microsoft.com/office/powerpoint/2010/main" val="399027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4"/>
          <p:cNvSpPr txBox="1">
            <a:spLocks noChangeArrowheads="1"/>
          </p:cNvSpPr>
          <p:nvPr/>
        </p:nvSpPr>
        <p:spPr bwMode="auto">
          <a:xfrm>
            <a:off x="1183342" y="2392141"/>
            <a:ext cx="9825316"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charset="0"/>
                <a:cs typeface="Arial" charset="0"/>
              </a:defRPr>
            </a:lvl1pPr>
            <a:lvl2pPr marL="800100" indent="-342900">
              <a:defRPr>
                <a:solidFill>
                  <a:schemeClr val="tx1"/>
                </a:solidFill>
                <a:latin typeface="Arial" charset="0"/>
                <a:cs typeface="Arial" charset="0"/>
              </a:defRPr>
            </a:lvl2pPr>
            <a:lvl3pPr marL="1257300" indent="-342900">
              <a:defRPr>
                <a:solidFill>
                  <a:schemeClr val="tx1"/>
                </a:solidFill>
                <a:latin typeface="Arial" charset="0"/>
                <a:cs typeface="Arial" charset="0"/>
              </a:defRPr>
            </a:lvl3pPr>
            <a:lvl4pPr marL="1714500" indent="-342900">
              <a:defRPr>
                <a:solidFill>
                  <a:schemeClr val="tx1"/>
                </a:solidFill>
                <a:latin typeface="Arial" charset="0"/>
                <a:cs typeface="Arial" charset="0"/>
              </a:defRPr>
            </a:lvl4pPr>
            <a:lvl5pPr marL="2171700" indent="-342900">
              <a:defRPr>
                <a:solidFill>
                  <a:schemeClr val="tx1"/>
                </a:solidFill>
                <a:latin typeface="Arial" charset="0"/>
                <a:cs typeface="Arial" charset="0"/>
              </a:defRPr>
            </a:lvl5pPr>
            <a:lvl6pPr marL="2628900" indent="-342900" fontAlgn="base">
              <a:spcBef>
                <a:spcPct val="0"/>
              </a:spcBef>
              <a:spcAft>
                <a:spcPct val="0"/>
              </a:spcAft>
              <a:defRPr>
                <a:solidFill>
                  <a:schemeClr val="tx1"/>
                </a:solidFill>
                <a:latin typeface="Arial" charset="0"/>
                <a:cs typeface="Arial" charset="0"/>
              </a:defRPr>
            </a:lvl6pPr>
            <a:lvl7pPr marL="3086100" indent="-342900" fontAlgn="base">
              <a:spcBef>
                <a:spcPct val="0"/>
              </a:spcBef>
              <a:spcAft>
                <a:spcPct val="0"/>
              </a:spcAft>
              <a:defRPr>
                <a:solidFill>
                  <a:schemeClr val="tx1"/>
                </a:solidFill>
                <a:latin typeface="Arial" charset="0"/>
                <a:cs typeface="Arial" charset="0"/>
              </a:defRPr>
            </a:lvl7pPr>
            <a:lvl8pPr marL="3543300" indent="-342900" fontAlgn="base">
              <a:spcBef>
                <a:spcPct val="0"/>
              </a:spcBef>
              <a:spcAft>
                <a:spcPct val="0"/>
              </a:spcAft>
              <a:defRPr>
                <a:solidFill>
                  <a:schemeClr val="tx1"/>
                </a:solidFill>
                <a:latin typeface="Arial" charset="0"/>
                <a:cs typeface="Arial" charset="0"/>
              </a:defRPr>
            </a:lvl8pPr>
            <a:lvl9pPr marL="4000500" indent="-342900" fontAlgn="base">
              <a:spcBef>
                <a:spcPct val="0"/>
              </a:spcBef>
              <a:spcAft>
                <a:spcPct val="0"/>
              </a:spcAft>
              <a:defRPr>
                <a:solidFill>
                  <a:schemeClr val="tx1"/>
                </a:solidFill>
                <a:latin typeface="Arial" charset="0"/>
                <a:cs typeface="Arial" charset="0"/>
              </a:defRPr>
            </a:lvl9pPr>
          </a:lstStyle>
          <a:p>
            <a:pPr algn="ctr"/>
            <a:r>
              <a:rPr lang="en-GB" sz="5400" b="1" dirty="0">
                <a:effectLst>
                  <a:outerShdw blurRad="38100" dist="38100" dir="2700000" algn="tl">
                    <a:srgbClr val="000000">
                      <a:alpha val="43137"/>
                    </a:srgbClr>
                  </a:outerShdw>
                </a:effectLst>
                <a:latin typeface="+mj-lt"/>
              </a:rPr>
              <a:t>How can we apply this approach?</a:t>
            </a:r>
          </a:p>
          <a:p>
            <a:endParaRPr lang="en-GB" sz="32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639985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61A7DF0-47FD-439B-A6AA-AB9279EFCFAF}"/>
              </a:ext>
            </a:extLst>
          </p:cNvPr>
          <p:cNvSpPr/>
          <p:nvPr/>
        </p:nvSpPr>
        <p:spPr>
          <a:xfrm>
            <a:off x="6338870" y="5364156"/>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4" name="Group 33"/>
          <p:cNvGrpSpPr/>
          <p:nvPr/>
        </p:nvGrpSpPr>
        <p:grpSpPr>
          <a:xfrm>
            <a:off x="2114408" y="1921971"/>
            <a:ext cx="1816949" cy="954109"/>
            <a:chOff x="265431" y="1922213"/>
            <a:chExt cx="1848687" cy="954109"/>
          </a:xfrm>
        </p:grpSpPr>
        <p:sp>
          <p:nvSpPr>
            <p:cNvPr id="35" name="Rectangle 34"/>
            <p:cNvSpPr/>
            <p:nvPr/>
          </p:nvSpPr>
          <p:spPr>
            <a:xfrm>
              <a:off x="265431" y="1922213"/>
              <a:ext cx="1810497" cy="95410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316490" y="2012158"/>
              <a:ext cx="1797628" cy="707886"/>
            </a:xfrm>
            <a:prstGeom prst="rect">
              <a:avLst/>
            </a:prstGeom>
            <a:noFill/>
          </p:spPr>
          <p:txBody>
            <a:bodyPr wrap="square" rtlCol="0">
              <a:spAutoFit/>
            </a:bodyPr>
            <a:lstStyle/>
            <a:p>
              <a:pPr algn="ctr"/>
              <a:r>
                <a:rPr lang="en-GB" sz="2000" dirty="0"/>
                <a:t>Maps of habitat type</a:t>
              </a:r>
            </a:p>
          </p:txBody>
        </p:sp>
      </p:grpSp>
      <p:grpSp>
        <p:nvGrpSpPr>
          <p:cNvPr id="40" name="Group 39"/>
          <p:cNvGrpSpPr/>
          <p:nvPr/>
        </p:nvGrpSpPr>
        <p:grpSpPr>
          <a:xfrm>
            <a:off x="2996123" y="403491"/>
            <a:ext cx="2020299" cy="1237118"/>
            <a:chOff x="2707696" y="531985"/>
            <a:chExt cx="2072122" cy="1404396"/>
          </a:xfrm>
        </p:grpSpPr>
        <p:sp>
          <p:nvSpPr>
            <p:cNvPr id="41" name="Rectangle 40"/>
            <p:cNvSpPr/>
            <p:nvPr/>
          </p:nvSpPr>
          <p:spPr>
            <a:xfrm>
              <a:off x="2707696" y="531985"/>
              <a:ext cx="2072122" cy="14043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42" name="TextBox 41"/>
            <p:cNvSpPr txBox="1"/>
            <p:nvPr/>
          </p:nvSpPr>
          <p:spPr>
            <a:xfrm>
              <a:off x="2878274" y="628121"/>
              <a:ext cx="1797628" cy="1152997"/>
            </a:xfrm>
            <a:prstGeom prst="rect">
              <a:avLst/>
            </a:prstGeom>
            <a:noFill/>
          </p:spPr>
          <p:txBody>
            <a:bodyPr wrap="square" rtlCol="0">
              <a:spAutoFit/>
            </a:bodyPr>
            <a:lstStyle/>
            <a:p>
              <a:pPr algn="ctr"/>
              <a:r>
                <a:rPr lang="en-GB" sz="2000" dirty="0"/>
                <a:t>Maps of where fishing takes place</a:t>
              </a:r>
            </a:p>
          </p:txBody>
        </p:sp>
      </p:grpSp>
      <p:cxnSp>
        <p:nvCxnSpPr>
          <p:cNvPr id="43" name="Straight Arrow Connector 42"/>
          <p:cNvCxnSpPr>
            <a:cxnSpLocks/>
            <a:stCxn id="41" idx="3"/>
            <a:endCxn id="51" idx="1"/>
          </p:cNvCxnSpPr>
          <p:nvPr/>
        </p:nvCxnSpPr>
        <p:spPr>
          <a:xfrm>
            <a:off x="5016422" y="1022050"/>
            <a:ext cx="1698495" cy="19061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a:cxnSpLocks/>
            <a:stCxn id="36" idx="3"/>
            <a:endCxn id="51" idx="1"/>
          </p:cNvCxnSpPr>
          <p:nvPr/>
        </p:nvCxnSpPr>
        <p:spPr>
          <a:xfrm>
            <a:off x="3931357" y="2365859"/>
            <a:ext cx="2783560" cy="562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p:cNvCxnSpPr>
            <a:cxnSpLocks/>
            <a:stCxn id="49" idx="3"/>
            <a:endCxn id="51" idx="1"/>
          </p:cNvCxnSpPr>
          <p:nvPr/>
        </p:nvCxnSpPr>
        <p:spPr>
          <a:xfrm flipV="1">
            <a:off x="4004031" y="2928199"/>
            <a:ext cx="2710886" cy="13152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47" name="Group 46"/>
          <p:cNvGrpSpPr/>
          <p:nvPr/>
        </p:nvGrpSpPr>
        <p:grpSpPr>
          <a:xfrm>
            <a:off x="1956995" y="3668783"/>
            <a:ext cx="2049277" cy="1082519"/>
            <a:chOff x="2580811" y="3925551"/>
            <a:chExt cx="2417216" cy="1195738"/>
          </a:xfrm>
        </p:grpSpPr>
        <p:sp>
          <p:nvSpPr>
            <p:cNvPr id="48" name="Rectangle 47"/>
            <p:cNvSpPr/>
            <p:nvPr/>
          </p:nvSpPr>
          <p:spPr>
            <a:xfrm>
              <a:off x="2580811" y="3925551"/>
              <a:ext cx="2417216" cy="119573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49" name="TextBox 48"/>
            <p:cNvSpPr txBox="1"/>
            <p:nvPr/>
          </p:nvSpPr>
          <p:spPr>
            <a:xfrm>
              <a:off x="2634591" y="3999399"/>
              <a:ext cx="2360792" cy="1121890"/>
            </a:xfrm>
            <a:prstGeom prst="rect">
              <a:avLst/>
            </a:prstGeom>
            <a:noFill/>
          </p:spPr>
          <p:txBody>
            <a:bodyPr wrap="square" rtlCol="0">
              <a:spAutoFit/>
            </a:bodyPr>
            <a:lstStyle/>
            <a:p>
              <a:pPr algn="ctr"/>
              <a:r>
                <a:rPr lang="en-GB" sz="2000" dirty="0"/>
                <a:t>Information on depletion by gear type</a:t>
              </a:r>
            </a:p>
          </p:txBody>
        </p:sp>
      </p:grpSp>
      <p:grpSp>
        <p:nvGrpSpPr>
          <p:cNvPr id="50" name="Group 49"/>
          <p:cNvGrpSpPr/>
          <p:nvPr/>
        </p:nvGrpSpPr>
        <p:grpSpPr>
          <a:xfrm>
            <a:off x="6714917" y="1640608"/>
            <a:ext cx="5260338" cy="3187993"/>
            <a:chOff x="5833904" y="2425309"/>
            <a:chExt cx="2909905" cy="6089671"/>
          </a:xfrm>
        </p:grpSpPr>
        <p:sp>
          <p:nvSpPr>
            <p:cNvPr id="51" name="Rectangle 50"/>
            <p:cNvSpPr/>
            <p:nvPr/>
          </p:nvSpPr>
          <p:spPr>
            <a:xfrm>
              <a:off x="5833904" y="2425309"/>
              <a:ext cx="2909905" cy="49190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52" name="TextBox 51"/>
            <p:cNvSpPr txBox="1"/>
            <p:nvPr/>
          </p:nvSpPr>
          <p:spPr>
            <a:xfrm>
              <a:off x="5923011" y="2652512"/>
              <a:ext cx="2721733" cy="5862468"/>
            </a:xfrm>
            <a:prstGeom prst="rect">
              <a:avLst/>
            </a:prstGeom>
            <a:noFill/>
          </p:spPr>
          <p:txBody>
            <a:bodyPr wrap="square" rtlCol="0">
              <a:spAutoFit/>
            </a:bodyPr>
            <a:lstStyle/>
            <a:p>
              <a:pPr algn="ctr"/>
              <a:r>
                <a:rPr lang="en-GB" sz="2800" b="1" dirty="0"/>
                <a:t>What is the current status of each habitat type?</a:t>
              </a:r>
            </a:p>
            <a:p>
              <a:pPr algn="ctr"/>
              <a:endParaRPr lang="en-GB" sz="2800" b="1" dirty="0"/>
            </a:p>
            <a:p>
              <a:pPr algn="ctr"/>
              <a:r>
                <a:rPr lang="en-GB" sz="2800" b="1" dirty="0"/>
                <a:t>[Relative Benthic Status - RBS]</a:t>
              </a:r>
            </a:p>
            <a:p>
              <a:pPr algn="ctr"/>
              <a:endParaRPr lang="en-GB" sz="2800" b="1" dirty="0"/>
            </a:p>
          </p:txBody>
        </p:sp>
      </p:grpSp>
      <p:cxnSp>
        <p:nvCxnSpPr>
          <p:cNvPr id="53" name="Straight Arrow Connector 52"/>
          <p:cNvCxnSpPr>
            <a:cxnSpLocks/>
            <a:stCxn id="55" idx="3"/>
            <a:endCxn id="51" idx="1"/>
          </p:cNvCxnSpPr>
          <p:nvPr/>
        </p:nvCxnSpPr>
        <p:spPr>
          <a:xfrm flipV="1">
            <a:off x="5494421" y="2928199"/>
            <a:ext cx="1220496" cy="290452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54" name="Group 53"/>
          <p:cNvGrpSpPr/>
          <p:nvPr/>
        </p:nvGrpSpPr>
        <p:grpSpPr>
          <a:xfrm>
            <a:off x="2630905" y="5192451"/>
            <a:ext cx="2863516" cy="1280538"/>
            <a:chOff x="2561423" y="4161036"/>
            <a:chExt cx="2863516" cy="1280538"/>
          </a:xfrm>
        </p:grpSpPr>
        <p:sp>
          <p:nvSpPr>
            <p:cNvPr id="55" name="Rectangle 54"/>
            <p:cNvSpPr/>
            <p:nvPr/>
          </p:nvSpPr>
          <p:spPr>
            <a:xfrm>
              <a:off x="2561423" y="4161036"/>
              <a:ext cx="2863516" cy="128053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56" name="TextBox 55"/>
            <p:cNvSpPr txBox="1"/>
            <p:nvPr/>
          </p:nvSpPr>
          <p:spPr>
            <a:xfrm>
              <a:off x="2717834" y="4246042"/>
              <a:ext cx="2574758" cy="1015663"/>
            </a:xfrm>
            <a:prstGeom prst="rect">
              <a:avLst/>
            </a:prstGeom>
            <a:noFill/>
          </p:spPr>
          <p:txBody>
            <a:bodyPr wrap="square" rtlCol="0">
              <a:spAutoFit/>
            </a:bodyPr>
            <a:lstStyle/>
            <a:p>
              <a:pPr algn="ctr"/>
              <a:r>
                <a:rPr lang="en-GB" sz="2000" dirty="0"/>
                <a:t>Recovery rates [proportion of animals in each longevity class]</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9EB466-DD37-4BEA-B827-3AA6003D98AF}"/>
                  </a:ext>
                </a:extLst>
              </p:cNvPr>
              <p:cNvSpPr txBox="1"/>
              <p:nvPr/>
            </p:nvSpPr>
            <p:spPr>
              <a:xfrm>
                <a:off x="6483492" y="5712875"/>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latin typeface="Cambria Math" panose="02040503050406030204" pitchFamily="18" charset="0"/>
                          </a:rPr>
                          <m:t>𝑭𝒊𝒔𝒉𝒊𝒏𝒈</m:t>
                        </m:r>
                        <m:r>
                          <a:rPr lang="en-GB" sz="2400" b="1" i="1" smtClean="0">
                            <a:latin typeface="Cambria Math" panose="02040503050406030204" pitchFamily="18" charset="0"/>
                          </a:rPr>
                          <m:t> </m:t>
                        </m:r>
                        <m:r>
                          <a:rPr lang="en-GB" sz="2400" b="1" i="1" smtClean="0">
                            <a:latin typeface="Cambria Math" panose="02040503050406030204" pitchFamily="18" charset="0"/>
                          </a:rPr>
                          <m:t>𝑬𝒇𝒇𝒐𝒓𝒕</m:t>
                        </m:r>
                        <m:r>
                          <a:rPr lang="en-GB" sz="2400" b="1" i="1" smtClean="0">
                            <a:latin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𝑫𝒆𝒑𝒍𝒆𝒕𝒊𝒐𝒏</m:t>
                        </m:r>
                        <m:r>
                          <a:rPr lang="en-GB" sz="2400" b="1" i="1" smtClean="0">
                            <a:latin typeface="Cambria Math" panose="02040503050406030204" pitchFamily="18" charset="0"/>
                            <a:ea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𝑹𝒂𝒕𝒆</m:t>
                        </m:r>
                      </m:num>
                      <m:den>
                        <m:r>
                          <a:rPr lang="en-GB" sz="2400" b="1" i="1" smtClean="0">
                            <a:latin typeface="Cambria Math" panose="02040503050406030204" pitchFamily="18" charset="0"/>
                          </a:rPr>
                          <m:t>𝑹𝒆𝒄𝒐𝒗𝒆𝒓𝒚</m:t>
                        </m:r>
                        <m:r>
                          <a:rPr lang="en-GB" sz="2400" b="1" i="1" smtClean="0">
                            <a:latin typeface="Cambria Math" panose="02040503050406030204" pitchFamily="18" charset="0"/>
                          </a:rPr>
                          <m:t> </m:t>
                        </m:r>
                        <m:r>
                          <a:rPr lang="en-GB" sz="2400" b="1" i="1" smtClean="0">
                            <a:latin typeface="Cambria Math" panose="02040503050406030204" pitchFamily="18" charset="0"/>
                          </a:rPr>
                          <m:t>𝑹𝒂𝒕𝒆</m:t>
                        </m:r>
                      </m:den>
                    </m:f>
                  </m:oMath>
                </a14:m>
                <a:endParaRPr lang="en-GB" sz="2400" b="1" dirty="0"/>
              </a:p>
            </p:txBody>
          </p:sp>
        </mc:Choice>
        <mc:Fallback xmlns="">
          <p:sp>
            <p:nvSpPr>
              <p:cNvPr id="29" name="TextBox 28">
                <a:extLst>
                  <a:ext uri="{FF2B5EF4-FFF2-40B4-BE49-F238E27FC236}">
                    <a16:creationId xmlns:a16="http://schemas.microsoft.com/office/drawing/2014/main" id="{959EB466-DD37-4BEA-B827-3AA6003D98AF}"/>
                  </a:ext>
                </a:extLst>
              </p:cNvPr>
              <p:cNvSpPr txBox="1">
                <a:spLocks noRot="1" noChangeAspect="1" noMove="1" noResize="1" noEditPoints="1" noAdjustHandles="1" noChangeArrowheads="1" noChangeShapeType="1" noTextEdit="1"/>
              </p:cNvSpPr>
              <p:nvPr/>
            </p:nvSpPr>
            <p:spPr>
              <a:xfrm>
                <a:off x="6483492" y="5712875"/>
                <a:ext cx="5150685" cy="585673"/>
              </a:xfrm>
              <a:prstGeom prst="rect">
                <a:avLst/>
              </a:prstGeom>
              <a:blipFill>
                <a:blip r:embed="rId3"/>
                <a:stretch>
                  <a:fillRect l="-3673" b="-10417"/>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1FDF645F-5101-477D-AAB8-57A71C3BC546}"/>
              </a:ext>
            </a:extLst>
          </p:cNvPr>
          <p:cNvCxnSpPr>
            <a:cxnSpLocks/>
            <a:stCxn id="35" idx="2"/>
            <a:endCxn id="49" idx="0"/>
          </p:cNvCxnSpPr>
          <p:nvPr/>
        </p:nvCxnSpPr>
        <p:spPr>
          <a:xfrm flipH="1">
            <a:off x="3003310" y="2876080"/>
            <a:ext cx="806" cy="859559"/>
          </a:xfrm>
          <a:prstGeom prst="straightConnector1">
            <a:avLst/>
          </a:prstGeom>
          <a:ln w="762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6EDF831-4AFD-4C9B-99FF-D189EB1CB276}"/>
              </a:ext>
            </a:extLst>
          </p:cNvPr>
          <p:cNvCxnSpPr>
            <a:cxnSpLocks/>
            <a:stCxn id="41" idx="1"/>
            <a:endCxn id="48" idx="1"/>
          </p:cNvCxnSpPr>
          <p:nvPr/>
        </p:nvCxnSpPr>
        <p:spPr>
          <a:xfrm rot="10800000" flipV="1">
            <a:off x="1956995" y="1022049"/>
            <a:ext cx="1039128" cy="3187993"/>
          </a:xfrm>
          <a:prstGeom prst="bentConnector3">
            <a:avLst>
              <a:gd name="adj1" fmla="val 121999"/>
            </a:avLst>
          </a:prstGeom>
          <a:ln w="762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599B344A-374B-4C8F-9AA9-799B1B1D058D}"/>
              </a:ext>
            </a:extLst>
          </p:cNvPr>
          <p:cNvCxnSpPr>
            <a:cxnSpLocks/>
            <a:stCxn id="35" idx="1"/>
          </p:cNvCxnSpPr>
          <p:nvPr/>
        </p:nvCxnSpPr>
        <p:spPr>
          <a:xfrm rot="10800000" flipH="1" flipV="1">
            <a:off x="2114408" y="2399026"/>
            <a:ext cx="516496" cy="3433694"/>
          </a:xfrm>
          <a:prstGeom prst="bentConnector4">
            <a:avLst>
              <a:gd name="adj1" fmla="val -190057"/>
              <a:gd name="adj2" fmla="val 100287"/>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2049-3C50-4FA6-88A8-877C3124E8AA}"/>
              </a:ext>
            </a:extLst>
          </p:cNvPr>
          <p:cNvSpPr>
            <a:spLocks noGrp="1"/>
          </p:cNvSpPr>
          <p:nvPr>
            <p:ph type="title"/>
          </p:nvPr>
        </p:nvSpPr>
        <p:spPr>
          <a:xfrm>
            <a:off x="152735" y="272887"/>
            <a:ext cx="5172299" cy="964242"/>
          </a:xfrm>
        </p:spPr>
        <p:txBody>
          <a:bodyPr>
            <a:normAutofit fontScale="90000"/>
          </a:bodyPr>
          <a:lstStyle/>
          <a:p>
            <a:r>
              <a:rPr lang="en-GB" b="1" dirty="0"/>
              <a:t>Relative Benthic Status</a:t>
            </a:r>
          </a:p>
        </p:txBody>
      </p:sp>
      <p:sp>
        <p:nvSpPr>
          <p:cNvPr id="4" name="Text Placeholder 2">
            <a:extLst>
              <a:ext uri="{FF2B5EF4-FFF2-40B4-BE49-F238E27FC236}">
                <a16:creationId xmlns:a16="http://schemas.microsoft.com/office/drawing/2014/main" id="{36EFB38E-4C9D-4719-AE69-816571726F53}"/>
              </a:ext>
            </a:extLst>
          </p:cNvPr>
          <p:cNvSpPr txBox="1">
            <a:spLocks/>
          </p:cNvSpPr>
          <p:nvPr/>
        </p:nvSpPr>
        <p:spPr>
          <a:xfrm>
            <a:off x="152736" y="1268648"/>
            <a:ext cx="4939218" cy="44982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FF0066"/>
              </a:buClr>
            </a:pPr>
            <a:r>
              <a:rPr lang="en-GB" sz="3200" dirty="0">
                <a:latin typeface="Titillium Web"/>
              </a:rPr>
              <a:t>Proportion of biomass remaining relative to an un-impacted </a:t>
            </a:r>
            <a:r>
              <a:rPr lang="en-GB" sz="3200" u="sng" dirty="0">
                <a:latin typeface="Titillium Web"/>
              </a:rPr>
              <a:t>baseline</a:t>
            </a:r>
          </a:p>
          <a:p>
            <a:pPr lvl="1">
              <a:lnSpc>
                <a:spcPct val="150000"/>
              </a:lnSpc>
              <a:buClr>
                <a:srgbClr val="FF0066"/>
              </a:buClr>
            </a:pPr>
            <a:r>
              <a:rPr lang="en-GB" sz="2800" dirty="0">
                <a:latin typeface="Titillium Web"/>
              </a:rPr>
              <a:t>RBS 1 = No depletion</a:t>
            </a:r>
          </a:p>
          <a:p>
            <a:pPr lvl="1">
              <a:lnSpc>
                <a:spcPct val="150000"/>
              </a:lnSpc>
              <a:buClr>
                <a:srgbClr val="FF0066"/>
              </a:buClr>
            </a:pPr>
            <a:r>
              <a:rPr lang="en-GB" sz="2800" dirty="0">
                <a:latin typeface="Titillium Web"/>
              </a:rPr>
              <a:t>RBS 0 = Complete depletion</a:t>
            </a:r>
          </a:p>
          <a:p>
            <a:pPr lvl="1">
              <a:lnSpc>
                <a:spcPct val="150000"/>
              </a:lnSpc>
              <a:buClr>
                <a:srgbClr val="FF0066"/>
              </a:buClr>
            </a:pPr>
            <a:r>
              <a:rPr lang="en-GB" sz="2800" dirty="0">
                <a:latin typeface="Titillium Web"/>
              </a:rPr>
              <a:t>RBS 0.6 = 60% of possible biomass remaining</a:t>
            </a:r>
          </a:p>
          <a:p>
            <a:pPr>
              <a:lnSpc>
                <a:spcPct val="150000"/>
              </a:lnSpc>
              <a:buClr>
                <a:srgbClr val="FF0066"/>
              </a:buClr>
            </a:pPr>
            <a:endParaRPr lang="en-GB" sz="3200" dirty="0">
              <a:solidFill>
                <a:srgbClr val="000000"/>
              </a:solidFill>
              <a:latin typeface="Titillium Web"/>
            </a:endParaRPr>
          </a:p>
          <a:p>
            <a:pPr marL="0" indent="0">
              <a:buFont typeface="Arial" panose="020B0604020202020204" pitchFamily="34" charset="0"/>
              <a:buNone/>
            </a:pPr>
            <a:endParaRPr lang="en-GB" sz="3200" dirty="0"/>
          </a:p>
        </p:txBody>
      </p:sp>
      <p:sp>
        <p:nvSpPr>
          <p:cNvPr id="5" name="Star: 5 Points 4">
            <a:extLst>
              <a:ext uri="{FF2B5EF4-FFF2-40B4-BE49-F238E27FC236}">
                <a16:creationId xmlns:a16="http://schemas.microsoft.com/office/drawing/2014/main" id="{3FDDE4D3-BC54-4C6E-BE28-8A52D892466C}"/>
              </a:ext>
            </a:extLst>
          </p:cNvPr>
          <p:cNvSpPr/>
          <p:nvPr/>
        </p:nvSpPr>
        <p:spPr>
          <a:xfrm>
            <a:off x="609939" y="5766919"/>
            <a:ext cx="563326" cy="488313"/>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E232F56C-E7C6-48BF-AD0C-1AD45FE75A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1309" y="0"/>
            <a:ext cx="6858000" cy="6858000"/>
          </a:xfrm>
          <a:prstGeom prst="rect">
            <a:avLst/>
          </a:prstGeom>
        </p:spPr>
      </p:pic>
      <p:sp>
        <p:nvSpPr>
          <p:cNvPr id="7" name="TextBox 6">
            <a:extLst>
              <a:ext uri="{FF2B5EF4-FFF2-40B4-BE49-F238E27FC236}">
                <a16:creationId xmlns:a16="http://schemas.microsoft.com/office/drawing/2014/main" id="{ECAA8EE8-B3B4-4337-8A4E-E4665A257E42}"/>
              </a:ext>
            </a:extLst>
          </p:cNvPr>
          <p:cNvSpPr txBox="1"/>
          <p:nvPr/>
        </p:nvSpPr>
        <p:spPr>
          <a:xfrm>
            <a:off x="5862114" y="42055"/>
            <a:ext cx="5364674" cy="461665"/>
          </a:xfrm>
          <a:prstGeom prst="rect">
            <a:avLst/>
          </a:prstGeom>
          <a:solidFill>
            <a:schemeClr val="bg1"/>
          </a:solidFill>
        </p:spPr>
        <p:txBody>
          <a:bodyPr wrap="none" rtlCol="0">
            <a:spAutoFit/>
          </a:bodyPr>
          <a:lstStyle/>
          <a:p>
            <a:r>
              <a:rPr lang="en-GB" sz="2400" dirty="0"/>
              <a:t>Example output for NW Europe from ICES</a:t>
            </a:r>
          </a:p>
        </p:txBody>
      </p:sp>
    </p:spTree>
    <p:extLst>
      <p:ext uri="{BB962C8B-B14F-4D97-AF65-F5344CB8AC3E}">
        <p14:creationId xmlns:p14="http://schemas.microsoft.com/office/powerpoint/2010/main" val="2021909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59AF-9966-40A0-92BE-9A4A15481A5F}"/>
              </a:ext>
            </a:extLst>
          </p:cNvPr>
          <p:cNvSpPr>
            <a:spLocks noGrp="1"/>
          </p:cNvSpPr>
          <p:nvPr>
            <p:ph type="title"/>
          </p:nvPr>
        </p:nvSpPr>
        <p:spPr>
          <a:xfrm>
            <a:off x="461682" y="213572"/>
            <a:ext cx="10515600" cy="1325563"/>
          </a:xfrm>
        </p:spPr>
        <p:txBody>
          <a:bodyPr>
            <a:normAutofit/>
          </a:bodyPr>
          <a:lstStyle/>
          <a:p>
            <a:r>
              <a:rPr lang="en-GB" sz="5400" b="1" dirty="0"/>
              <a:t>Baselines</a:t>
            </a:r>
          </a:p>
        </p:txBody>
      </p:sp>
      <p:sp>
        <p:nvSpPr>
          <p:cNvPr id="3" name="Content Placeholder 2">
            <a:extLst>
              <a:ext uri="{FF2B5EF4-FFF2-40B4-BE49-F238E27FC236}">
                <a16:creationId xmlns:a16="http://schemas.microsoft.com/office/drawing/2014/main" id="{550F1477-5F01-4C10-8B8B-CB6E65D1746D}"/>
              </a:ext>
            </a:extLst>
          </p:cNvPr>
          <p:cNvSpPr>
            <a:spLocks noGrp="1"/>
          </p:cNvSpPr>
          <p:nvPr>
            <p:ph idx="1"/>
          </p:nvPr>
        </p:nvSpPr>
        <p:spPr>
          <a:xfrm>
            <a:off x="461681" y="1539135"/>
            <a:ext cx="11568953" cy="4955181"/>
          </a:xfrm>
        </p:spPr>
        <p:txBody>
          <a:bodyPr>
            <a:normAutofit/>
          </a:bodyPr>
          <a:lstStyle/>
          <a:p>
            <a:pPr marL="0" indent="0">
              <a:buNone/>
            </a:pPr>
            <a:r>
              <a:rPr lang="en-GB" dirty="0"/>
              <a:t>RBS gives an idea of whether the seabed is in a good state or not, </a:t>
            </a:r>
            <a:r>
              <a:rPr lang="en-GB" i="1" dirty="0"/>
              <a:t>relative</a:t>
            </a:r>
            <a:r>
              <a:rPr lang="en-GB" dirty="0"/>
              <a:t> to an un-impacted baseline</a:t>
            </a:r>
          </a:p>
          <a:p>
            <a:pPr marL="0" indent="0">
              <a:buNone/>
            </a:pPr>
            <a:endParaRPr lang="en-GB" dirty="0"/>
          </a:p>
          <a:p>
            <a:pPr marL="0" indent="0">
              <a:buNone/>
            </a:pPr>
            <a:r>
              <a:rPr lang="en-GB" dirty="0"/>
              <a:t>If little is known about the species in a given habitat, then we can also work with a single species… the longest lived species</a:t>
            </a:r>
          </a:p>
          <a:p>
            <a:pPr marL="0" indent="0">
              <a:buNone/>
            </a:pPr>
            <a:endParaRPr lang="en-GB" dirty="0"/>
          </a:p>
          <a:p>
            <a:pPr marL="0" indent="0">
              <a:buNone/>
            </a:pPr>
            <a:r>
              <a:rPr lang="en-GB" dirty="0"/>
              <a:t>e.g. the </a:t>
            </a:r>
            <a:r>
              <a:rPr lang="en-GB" i="1" dirty="0" err="1"/>
              <a:t>Sabellaria</a:t>
            </a:r>
            <a:r>
              <a:rPr lang="en-GB" i="1" dirty="0"/>
              <a:t> sp. </a:t>
            </a:r>
            <a:r>
              <a:rPr lang="en-GB" dirty="0"/>
              <a:t>at the NNS and S site</a:t>
            </a:r>
          </a:p>
          <a:p>
            <a:pPr marL="0" indent="0">
              <a:buNone/>
            </a:pPr>
            <a:endParaRPr lang="en-GB" dirty="0"/>
          </a:p>
          <a:p>
            <a:pPr marL="0" indent="0">
              <a:buNone/>
            </a:pPr>
            <a:r>
              <a:rPr lang="en-GB" dirty="0"/>
              <a:t>&lt;9 year life span</a:t>
            </a:r>
          </a:p>
        </p:txBody>
      </p:sp>
      <p:sp>
        <p:nvSpPr>
          <p:cNvPr id="4" name="Star: 5 Points 3">
            <a:extLst>
              <a:ext uri="{FF2B5EF4-FFF2-40B4-BE49-F238E27FC236}">
                <a16:creationId xmlns:a16="http://schemas.microsoft.com/office/drawing/2014/main" id="{A55A0030-4922-443C-ABA4-F6FE8BF2B254}"/>
              </a:ext>
            </a:extLst>
          </p:cNvPr>
          <p:cNvSpPr/>
          <p:nvPr/>
        </p:nvSpPr>
        <p:spPr>
          <a:xfrm>
            <a:off x="3299012" y="395233"/>
            <a:ext cx="742959" cy="571608"/>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8143" y="3771613"/>
            <a:ext cx="4304082" cy="2867181"/>
          </a:xfrm>
          <a:prstGeom prst="rect">
            <a:avLst/>
          </a:prstGeom>
        </p:spPr>
      </p:pic>
    </p:spTree>
    <p:extLst>
      <p:ext uri="{BB962C8B-B14F-4D97-AF65-F5344CB8AC3E}">
        <p14:creationId xmlns:p14="http://schemas.microsoft.com/office/powerpoint/2010/main" val="3247151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999" y="269343"/>
            <a:ext cx="7886700" cy="1167114"/>
          </a:xfrm>
        </p:spPr>
        <p:txBody>
          <a:bodyPr>
            <a:normAutofit/>
          </a:bodyPr>
          <a:lstStyle/>
          <a:p>
            <a:r>
              <a:rPr lang="en-GB" sz="5400" b="1" dirty="0"/>
              <a:t>Example Data Layers</a:t>
            </a: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33069" r="21731" b="33197"/>
          <a:stretch/>
        </p:blipFill>
        <p:spPr>
          <a:xfrm>
            <a:off x="1830978" y="1535022"/>
            <a:ext cx="2646159" cy="1976275"/>
          </a:xfrm>
        </p:spPr>
      </p:pic>
      <p:pic>
        <p:nvPicPr>
          <p:cNvPr id="6" name="Content Placeholder 4"/>
          <p:cNvPicPr>
            <a:picLocks noChangeAspect="1"/>
          </p:cNvPicPr>
          <p:nvPr/>
        </p:nvPicPr>
        <p:blipFill rotWithShape="1">
          <a:blip r:embed="rId4" cstate="print">
            <a:extLst>
              <a:ext uri="{28A0092B-C50C-407E-A947-70E740481C1C}">
                <a14:useLocalDpi xmlns:a14="http://schemas.microsoft.com/office/drawing/2010/main" val="0"/>
              </a:ext>
            </a:extLst>
          </a:blip>
          <a:srcRect t="-1" r="23164" b="67161"/>
          <a:stretch/>
        </p:blipFill>
        <p:spPr>
          <a:xfrm>
            <a:off x="8219699" y="269343"/>
            <a:ext cx="1575887" cy="1167115"/>
          </a:xfrm>
          <a:prstGeom prst="rect">
            <a:avLst/>
          </a:prstGeom>
        </p:spPr>
      </p:pic>
      <p:sp>
        <p:nvSpPr>
          <p:cNvPr id="10" name="TextBox 9"/>
          <p:cNvSpPr txBox="1"/>
          <p:nvPr/>
        </p:nvSpPr>
        <p:spPr>
          <a:xfrm>
            <a:off x="2023779" y="3511296"/>
            <a:ext cx="2260555" cy="369332"/>
          </a:xfrm>
          <a:prstGeom prst="rect">
            <a:avLst/>
          </a:prstGeom>
          <a:noFill/>
        </p:spPr>
        <p:txBody>
          <a:bodyPr wrap="none" rtlCol="0">
            <a:spAutoFit/>
          </a:bodyPr>
          <a:lstStyle/>
          <a:p>
            <a:r>
              <a:rPr lang="en-GB" dirty="0"/>
              <a:t>Map of fishing activity</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3960" t="2686" r="6148" b="53010"/>
          <a:stretch/>
        </p:blipFill>
        <p:spPr>
          <a:xfrm>
            <a:off x="1757190" y="4273470"/>
            <a:ext cx="2719947" cy="1894461"/>
          </a:xfrm>
          <a:prstGeom prst="rect">
            <a:avLst/>
          </a:prstGeom>
        </p:spPr>
      </p:pic>
      <p:sp>
        <p:nvSpPr>
          <p:cNvPr id="12" name="TextBox 11"/>
          <p:cNvSpPr txBox="1"/>
          <p:nvPr/>
        </p:nvSpPr>
        <p:spPr>
          <a:xfrm>
            <a:off x="2166332" y="6219325"/>
            <a:ext cx="1668918" cy="369332"/>
          </a:xfrm>
          <a:prstGeom prst="rect">
            <a:avLst/>
          </a:prstGeom>
          <a:noFill/>
        </p:spPr>
        <p:txBody>
          <a:bodyPr wrap="none" rtlCol="0">
            <a:spAutoFit/>
          </a:bodyPr>
          <a:lstStyle/>
          <a:p>
            <a:r>
              <a:rPr lang="en-GB" dirty="0"/>
              <a:t>Map of habitats</a:t>
            </a:r>
          </a:p>
        </p:txBody>
      </p:sp>
    </p:spTree>
    <p:extLst>
      <p:ext uri="{BB962C8B-B14F-4D97-AF65-F5344CB8AC3E}">
        <p14:creationId xmlns:p14="http://schemas.microsoft.com/office/powerpoint/2010/main" val="2512759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C53DB1B-66EC-421F-BE73-851D3E06627B}"/>
              </a:ext>
            </a:extLst>
          </p:cNvPr>
          <p:cNvSpPr>
            <a:spLocks noGrp="1"/>
          </p:cNvSpPr>
          <p:nvPr>
            <p:ph type="title"/>
          </p:nvPr>
        </p:nvSpPr>
        <p:spPr>
          <a:xfrm>
            <a:off x="332999" y="269343"/>
            <a:ext cx="7886700" cy="1167114"/>
          </a:xfrm>
        </p:spPr>
        <p:txBody>
          <a:bodyPr>
            <a:normAutofit/>
          </a:bodyPr>
          <a:lstStyle/>
          <a:p>
            <a:r>
              <a:rPr lang="en-GB" sz="5400" b="1" dirty="0"/>
              <a:t>Example Data Layers</a:t>
            </a: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33069" r="21731" b="33197"/>
          <a:stretch/>
        </p:blipFill>
        <p:spPr>
          <a:xfrm>
            <a:off x="1830978" y="1535022"/>
            <a:ext cx="2646159" cy="1976275"/>
          </a:xfrm>
        </p:spPr>
      </p:pic>
      <p:pic>
        <p:nvPicPr>
          <p:cNvPr id="6" name="Content Placeholder 4"/>
          <p:cNvPicPr>
            <a:picLocks noChangeAspect="1"/>
          </p:cNvPicPr>
          <p:nvPr/>
        </p:nvPicPr>
        <p:blipFill rotWithShape="1">
          <a:blip r:embed="rId4" cstate="print">
            <a:extLst>
              <a:ext uri="{28A0092B-C50C-407E-A947-70E740481C1C}">
                <a14:useLocalDpi xmlns:a14="http://schemas.microsoft.com/office/drawing/2010/main" val="0"/>
              </a:ext>
            </a:extLst>
          </a:blip>
          <a:srcRect t="-1" r="23164" b="67161"/>
          <a:stretch/>
        </p:blipFill>
        <p:spPr>
          <a:xfrm>
            <a:off x="7431756" y="127949"/>
            <a:ext cx="1575887" cy="1167115"/>
          </a:xfrm>
          <a:prstGeom prst="rect">
            <a:avLst/>
          </a:prstGeom>
        </p:spPr>
      </p:pic>
      <p:sp>
        <p:nvSpPr>
          <p:cNvPr id="10" name="TextBox 9"/>
          <p:cNvSpPr txBox="1"/>
          <p:nvPr/>
        </p:nvSpPr>
        <p:spPr>
          <a:xfrm>
            <a:off x="2023779" y="3511296"/>
            <a:ext cx="2260555" cy="369332"/>
          </a:xfrm>
          <a:prstGeom prst="rect">
            <a:avLst/>
          </a:prstGeom>
          <a:noFill/>
        </p:spPr>
        <p:txBody>
          <a:bodyPr wrap="none" rtlCol="0">
            <a:spAutoFit/>
          </a:bodyPr>
          <a:lstStyle/>
          <a:p>
            <a:r>
              <a:rPr lang="en-GB" dirty="0"/>
              <a:t>Map of fishing activity</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3960" t="2686" r="6148" b="53010"/>
          <a:stretch/>
        </p:blipFill>
        <p:spPr>
          <a:xfrm>
            <a:off x="1757190" y="4273470"/>
            <a:ext cx="2719947" cy="1894461"/>
          </a:xfrm>
          <a:prstGeom prst="rect">
            <a:avLst/>
          </a:prstGeom>
        </p:spPr>
      </p:pic>
      <p:sp>
        <p:nvSpPr>
          <p:cNvPr id="12" name="TextBox 11"/>
          <p:cNvSpPr txBox="1"/>
          <p:nvPr/>
        </p:nvSpPr>
        <p:spPr>
          <a:xfrm>
            <a:off x="2166332" y="6219325"/>
            <a:ext cx="1668918" cy="369332"/>
          </a:xfrm>
          <a:prstGeom prst="rect">
            <a:avLst/>
          </a:prstGeom>
          <a:noFill/>
        </p:spPr>
        <p:txBody>
          <a:bodyPr wrap="none" rtlCol="0">
            <a:spAutoFit/>
          </a:bodyPr>
          <a:lstStyle/>
          <a:p>
            <a:r>
              <a:rPr lang="en-GB" dirty="0"/>
              <a:t>Map of habitats</a:t>
            </a:r>
          </a:p>
        </p:txBody>
      </p:sp>
      <p:sp>
        <p:nvSpPr>
          <p:cNvPr id="13" name="TextBox 12"/>
          <p:cNvSpPr txBox="1"/>
          <p:nvPr/>
        </p:nvSpPr>
        <p:spPr>
          <a:xfrm>
            <a:off x="4623496" y="2163898"/>
            <a:ext cx="1951423" cy="646331"/>
          </a:xfrm>
          <a:prstGeom prst="rect">
            <a:avLst/>
          </a:prstGeom>
          <a:noFill/>
        </p:spPr>
        <p:txBody>
          <a:bodyPr wrap="square" rtlCol="0">
            <a:spAutoFit/>
          </a:bodyPr>
          <a:lstStyle/>
          <a:p>
            <a:pPr algn="ctr"/>
            <a:r>
              <a:rPr lang="en-GB" dirty="0"/>
              <a:t>Depletion rates of fishing gears</a:t>
            </a:r>
          </a:p>
        </p:txBody>
      </p:sp>
      <p:sp>
        <p:nvSpPr>
          <p:cNvPr id="14" name="TextBox 13"/>
          <p:cNvSpPr txBox="1"/>
          <p:nvPr/>
        </p:nvSpPr>
        <p:spPr>
          <a:xfrm>
            <a:off x="4623495" y="4768301"/>
            <a:ext cx="2120116" cy="923330"/>
          </a:xfrm>
          <a:prstGeom prst="rect">
            <a:avLst/>
          </a:prstGeom>
          <a:noFill/>
        </p:spPr>
        <p:txBody>
          <a:bodyPr wrap="square" rtlCol="0">
            <a:spAutoFit/>
          </a:bodyPr>
          <a:lstStyle/>
          <a:p>
            <a:pPr algn="ctr"/>
            <a:r>
              <a:rPr lang="en-GB" dirty="0"/>
              <a:t>Fraction of animals in each longevity class in each habitat</a:t>
            </a:r>
          </a:p>
        </p:txBody>
      </p:sp>
      <p:sp>
        <p:nvSpPr>
          <p:cNvPr id="3" name="Plus 2"/>
          <p:cNvSpPr/>
          <p:nvPr/>
        </p:nvSpPr>
        <p:spPr>
          <a:xfrm>
            <a:off x="4499863" y="2378779"/>
            <a:ext cx="247264" cy="288758"/>
          </a:xfrm>
          <a:prstGeom prst="mathPlus">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lus 14"/>
          <p:cNvSpPr/>
          <p:nvPr/>
        </p:nvSpPr>
        <p:spPr>
          <a:xfrm>
            <a:off x="4499863" y="5085587"/>
            <a:ext cx="247264" cy="288758"/>
          </a:xfrm>
          <a:prstGeom prst="mathPlus">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2907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 t="67627" r="-1409"/>
          <a:stretch/>
        </p:blipFill>
        <p:spPr>
          <a:xfrm>
            <a:off x="7196743" y="2349805"/>
            <a:ext cx="4371947" cy="2418496"/>
          </a:xfrm>
        </p:spPr>
      </p:pic>
      <p:sp>
        <p:nvSpPr>
          <p:cNvPr id="10" name="TextBox 9"/>
          <p:cNvSpPr txBox="1"/>
          <p:nvPr/>
        </p:nvSpPr>
        <p:spPr>
          <a:xfrm>
            <a:off x="2023779" y="3511296"/>
            <a:ext cx="2260555" cy="369332"/>
          </a:xfrm>
          <a:prstGeom prst="rect">
            <a:avLst/>
          </a:prstGeom>
          <a:noFill/>
        </p:spPr>
        <p:txBody>
          <a:bodyPr wrap="none" rtlCol="0">
            <a:spAutoFit/>
          </a:bodyPr>
          <a:lstStyle/>
          <a:p>
            <a:r>
              <a:rPr lang="en-GB" dirty="0"/>
              <a:t>Map of fishing activity</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3960" t="2686" r="6148" b="53010"/>
          <a:stretch/>
        </p:blipFill>
        <p:spPr>
          <a:xfrm>
            <a:off x="1757190" y="4273470"/>
            <a:ext cx="2719947" cy="1894461"/>
          </a:xfrm>
          <a:prstGeom prst="rect">
            <a:avLst/>
          </a:prstGeom>
        </p:spPr>
      </p:pic>
      <p:sp>
        <p:nvSpPr>
          <p:cNvPr id="12" name="TextBox 11"/>
          <p:cNvSpPr txBox="1"/>
          <p:nvPr/>
        </p:nvSpPr>
        <p:spPr>
          <a:xfrm>
            <a:off x="2166332" y="6219325"/>
            <a:ext cx="1668918" cy="369332"/>
          </a:xfrm>
          <a:prstGeom prst="rect">
            <a:avLst/>
          </a:prstGeom>
          <a:noFill/>
        </p:spPr>
        <p:txBody>
          <a:bodyPr wrap="none" rtlCol="0">
            <a:spAutoFit/>
          </a:bodyPr>
          <a:lstStyle/>
          <a:p>
            <a:r>
              <a:rPr lang="en-GB" dirty="0"/>
              <a:t>Map of habitats</a:t>
            </a:r>
          </a:p>
        </p:txBody>
      </p:sp>
      <p:sp>
        <p:nvSpPr>
          <p:cNvPr id="13" name="TextBox 12"/>
          <p:cNvSpPr txBox="1"/>
          <p:nvPr/>
        </p:nvSpPr>
        <p:spPr>
          <a:xfrm>
            <a:off x="4623496" y="2163898"/>
            <a:ext cx="1951423" cy="646331"/>
          </a:xfrm>
          <a:prstGeom prst="rect">
            <a:avLst/>
          </a:prstGeom>
          <a:noFill/>
        </p:spPr>
        <p:txBody>
          <a:bodyPr wrap="square" rtlCol="0">
            <a:spAutoFit/>
          </a:bodyPr>
          <a:lstStyle/>
          <a:p>
            <a:pPr algn="ctr"/>
            <a:r>
              <a:rPr lang="en-GB" dirty="0"/>
              <a:t>Depletion rates of fishing gears</a:t>
            </a:r>
          </a:p>
        </p:txBody>
      </p:sp>
      <p:sp>
        <p:nvSpPr>
          <p:cNvPr id="14" name="TextBox 13"/>
          <p:cNvSpPr txBox="1"/>
          <p:nvPr/>
        </p:nvSpPr>
        <p:spPr>
          <a:xfrm>
            <a:off x="4623495" y="4768301"/>
            <a:ext cx="2120116" cy="923330"/>
          </a:xfrm>
          <a:prstGeom prst="rect">
            <a:avLst/>
          </a:prstGeom>
          <a:noFill/>
        </p:spPr>
        <p:txBody>
          <a:bodyPr wrap="square" rtlCol="0">
            <a:spAutoFit/>
          </a:bodyPr>
          <a:lstStyle/>
          <a:p>
            <a:pPr algn="ctr"/>
            <a:r>
              <a:rPr lang="en-GB" dirty="0"/>
              <a:t>Fraction of animals in each longevity class in each habitat</a:t>
            </a:r>
          </a:p>
        </p:txBody>
      </p:sp>
      <p:sp>
        <p:nvSpPr>
          <p:cNvPr id="4" name="Right Arrow 3"/>
          <p:cNvSpPr/>
          <p:nvPr/>
        </p:nvSpPr>
        <p:spPr>
          <a:xfrm>
            <a:off x="5446295" y="3511297"/>
            <a:ext cx="999813" cy="662979"/>
          </a:xfrm>
          <a:prstGeom prst="rightArrow">
            <a:avLst>
              <a:gd name="adj1" fmla="val 31250"/>
              <a:gd name="adj2" fmla="val 45312"/>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Plus 17"/>
          <p:cNvSpPr/>
          <p:nvPr/>
        </p:nvSpPr>
        <p:spPr>
          <a:xfrm>
            <a:off x="4499863" y="2378779"/>
            <a:ext cx="247264" cy="288758"/>
          </a:xfrm>
          <a:prstGeom prst="mathPlus">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lus 18"/>
          <p:cNvSpPr/>
          <p:nvPr/>
        </p:nvSpPr>
        <p:spPr>
          <a:xfrm>
            <a:off x="4499863" y="5085587"/>
            <a:ext cx="247264" cy="288758"/>
          </a:xfrm>
          <a:prstGeom prst="mathPlus">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tle 1">
            <a:extLst>
              <a:ext uri="{FF2B5EF4-FFF2-40B4-BE49-F238E27FC236}">
                <a16:creationId xmlns:a16="http://schemas.microsoft.com/office/drawing/2014/main" id="{7ED68283-D357-4617-BC00-DAA57987F9AD}"/>
              </a:ext>
            </a:extLst>
          </p:cNvPr>
          <p:cNvSpPr txBox="1">
            <a:spLocks/>
          </p:cNvSpPr>
          <p:nvPr/>
        </p:nvSpPr>
        <p:spPr>
          <a:xfrm>
            <a:off x="340984" y="132309"/>
            <a:ext cx="7886700" cy="11671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dirty="0"/>
              <a:t>Example Data Layers</a:t>
            </a:r>
          </a:p>
        </p:txBody>
      </p:sp>
      <p:pic>
        <p:nvPicPr>
          <p:cNvPr id="20" name="Content Placeholder 4">
            <a:extLst>
              <a:ext uri="{FF2B5EF4-FFF2-40B4-BE49-F238E27FC236}">
                <a16:creationId xmlns:a16="http://schemas.microsoft.com/office/drawing/2014/main" id="{28618B4F-7669-40F4-81D4-9CEA451B6E0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r="23164" b="67161"/>
          <a:stretch/>
        </p:blipFill>
        <p:spPr>
          <a:xfrm>
            <a:off x="7431756" y="127949"/>
            <a:ext cx="1575887" cy="1167115"/>
          </a:xfrm>
          <a:prstGeom prst="rect">
            <a:avLst/>
          </a:prstGeom>
        </p:spPr>
      </p:pic>
      <p:pic>
        <p:nvPicPr>
          <p:cNvPr id="23" name="Content Placeholder 4">
            <a:extLst>
              <a:ext uri="{FF2B5EF4-FFF2-40B4-BE49-F238E27FC236}">
                <a16:creationId xmlns:a16="http://schemas.microsoft.com/office/drawing/2014/main" id="{8BEFE2EB-DD7A-4CC7-8EE6-CDC6A77BD9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069" r="21731" b="33197"/>
          <a:stretch/>
        </p:blipFill>
        <p:spPr>
          <a:xfrm>
            <a:off x="1830978" y="1535022"/>
            <a:ext cx="2646159" cy="1976275"/>
          </a:xfrm>
          <a:prstGeom prst="rect">
            <a:avLst/>
          </a:prstGeom>
        </p:spPr>
      </p:pic>
    </p:spTree>
    <p:extLst>
      <p:ext uri="{BB962C8B-B14F-4D97-AF65-F5344CB8AC3E}">
        <p14:creationId xmlns:p14="http://schemas.microsoft.com/office/powerpoint/2010/main" val="294740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t="-1" r="23164" b="67161"/>
          <a:stretch/>
        </p:blipFill>
        <p:spPr>
          <a:xfrm>
            <a:off x="7431756" y="127949"/>
            <a:ext cx="1575887" cy="1167115"/>
          </a:xfrm>
          <a:prstGeom prst="rect">
            <a:avLst/>
          </a:prstGeom>
        </p:spPr>
      </p:pic>
      <p:pic>
        <p:nvPicPr>
          <p:cNvPr id="15" name="Content Placeholder 4"/>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78432" t="77133"/>
          <a:stretch/>
        </p:blipFill>
        <p:spPr>
          <a:xfrm>
            <a:off x="1885951" y="2521828"/>
            <a:ext cx="638951" cy="1173872"/>
          </a:xfrm>
        </p:spPr>
      </p:pic>
      <p:pic>
        <p:nvPicPr>
          <p:cNvPr id="9" name="Picture 8"/>
          <p:cNvPicPr>
            <a:picLocks noChangeAspect="1"/>
          </p:cNvPicPr>
          <p:nvPr/>
        </p:nvPicPr>
        <p:blipFill rotWithShape="1">
          <a:blip r:embed="rId5"/>
          <a:srcRect l="2575" t="15068" r="15818"/>
          <a:stretch/>
        </p:blipFill>
        <p:spPr>
          <a:xfrm>
            <a:off x="2012521" y="3882479"/>
            <a:ext cx="2654688" cy="2631297"/>
          </a:xfrm>
          <a:prstGeom prst="rect">
            <a:avLst/>
          </a:prstGeom>
        </p:spPr>
      </p:pic>
      <p:sp>
        <p:nvSpPr>
          <p:cNvPr id="17" name="TextBox 16"/>
          <p:cNvSpPr txBox="1"/>
          <p:nvPr/>
        </p:nvSpPr>
        <p:spPr>
          <a:xfrm>
            <a:off x="2412039" y="3953101"/>
            <a:ext cx="1881837" cy="369332"/>
          </a:xfrm>
          <a:prstGeom prst="rect">
            <a:avLst/>
          </a:prstGeom>
          <a:noFill/>
        </p:spPr>
        <p:txBody>
          <a:bodyPr wrap="square" rtlCol="0">
            <a:spAutoFit/>
          </a:bodyPr>
          <a:lstStyle/>
          <a:p>
            <a:pPr algn="ctr"/>
            <a:r>
              <a:rPr lang="en-GB" dirty="0"/>
              <a:t>Mean RBS = 0.93</a:t>
            </a:r>
          </a:p>
        </p:txBody>
      </p:sp>
      <p:pic>
        <p:nvPicPr>
          <p:cNvPr id="3" name="Picture 2"/>
          <p:cNvPicPr>
            <a:picLocks noChangeAspect="1"/>
          </p:cNvPicPr>
          <p:nvPr/>
        </p:nvPicPr>
        <p:blipFill>
          <a:blip r:embed="rId6"/>
          <a:stretch>
            <a:fillRect/>
          </a:stretch>
        </p:blipFill>
        <p:spPr>
          <a:xfrm>
            <a:off x="7246631" y="3850741"/>
            <a:ext cx="3104152" cy="2663035"/>
          </a:xfrm>
          <a:prstGeom prst="rect">
            <a:avLst/>
          </a:prstGeom>
        </p:spPr>
      </p:pic>
      <p:sp>
        <p:nvSpPr>
          <p:cNvPr id="20" name="Right Arrow 19"/>
          <p:cNvSpPr/>
          <p:nvPr/>
        </p:nvSpPr>
        <p:spPr>
          <a:xfrm>
            <a:off x="5596094" y="4850768"/>
            <a:ext cx="999813" cy="662979"/>
          </a:xfrm>
          <a:prstGeom prst="rightArrow">
            <a:avLst>
              <a:gd name="adj1" fmla="val 31250"/>
              <a:gd name="adj2" fmla="val 45312"/>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876675" y="2167885"/>
            <a:ext cx="2012002" cy="707886"/>
          </a:xfrm>
          <a:prstGeom prst="rect">
            <a:avLst/>
          </a:prstGeom>
        </p:spPr>
        <p:txBody>
          <a:bodyPr wrap="square">
            <a:spAutoFit/>
          </a:bodyPr>
          <a:lstStyle/>
          <a:p>
            <a:pPr algn="ctr"/>
            <a:r>
              <a:rPr lang="en-GB" sz="2000" dirty="0"/>
              <a:t>RBS score per habitat type</a:t>
            </a:r>
          </a:p>
        </p:txBody>
      </p:sp>
      <p:pic>
        <p:nvPicPr>
          <p:cNvPr id="21" name="Picture 20"/>
          <p:cNvPicPr>
            <a:picLocks noChangeAspect="1"/>
          </p:cNvPicPr>
          <p:nvPr/>
        </p:nvPicPr>
        <p:blipFill rotWithShape="1">
          <a:blip r:embed="rId7" cstate="print">
            <a:extLst>
              <a:ext uri="{28A0092B-C50C-407E-A947-70E740481C1C}">
                <a14:useLocalDpi xmlns:a14="http://schemas.microsoft.com/office/drawing/2010/main" val="0"/>
              </a:ext>
            </a:extLst>
          </a:blip>
          <a:srcRect l="3960" t="2686" r="6148" b="53010"/>
          <a:stretch/>
        </p:blipFill>
        <p:spPr>
          <a:xfrm>
            <a:off x="4793781" y="1548444"/>
            <a:ext cx="3082894" cy="2147256"/>
          </a:xfrm>
          <a:prstGeom prst="rect">
            <a:avLst/>
          </a:prstGeom>
        </p:spPr>
      </p:pic>
      <p:sp>
        <p:nvSpPr>
          <p:cNvPr id="22" name="TextBox 21"/>
          <p:cNvSpPr txBox="1"/>
          <p:nvPr/>
        </p:nvSpPr>
        <p:spPr>
          <a:xfrm>
            <a:off x="5066726" y="3869544"/>
            <a:ext cx="1364476" cy="369332"/>
          </a:xfrm>
          <a:prstGeom prst="rect">
            <a:avLst/>
          </a:prstGeom>
          <a:noFill/>
        </p:spPr>
        <p:txBody>
          <a:bodyPr wrap="none" rtlCol="0">
            <a:spAutoFit/>
          </a:bodyPr>
          <a:lstStyle/>
          <a:p>
            <a:r>
              <a:rPr lang="en-GB" dirty="0"/>
              <a:t>Muddy Sand</a:t>
            </a:r>
          </a:p>
        </p:txBody>
      </p:sp>
      <p:cxnSp>
        <p:nvCxnSpPr>
          <p:cNvPr id="24" name="Straight Arrow Connector 23"/>
          <p:cNvCxnSpPr>
            <a:stCxn id="22" idx="0"/>
          </p:cNvCxnSpPr>
          <p:nvPr/>
        </p:nvCxnSpPr>
        <p:spPr>
          <a:xfrm flipH="1" flipV="1">
            <a:off x="3162302" y="2875772"/>
            <a:ext cx="2586663" cy="9937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0"/>
          </p:cNvCxnSpPr>
          <p:nvPr/>
        </p:nvCxnSpPr>
        <p:spPr>
          <a:xfrm flipV="1">
            <a:off x="5748964" y="2640808"/>
            <a:ext cx="586264" cy="12287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05A7BD5-2706-44B7-A55A-C1522D47C46A}"/>
              </a:ext>
            </a:extLst>
          </p:cNvPr>
          <p:cNvSpPr txBox="1">
            <a:spLocks/>
          </p:cNvSpPr>
          <p:nvPr/>
        </p:nvSpPr>
        <p:spPr>
          <a:xfrm>
            <a:off x="332999" y="269343"/>
            <a:ext cx="7886700" cy="11671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a:t>Example Data Layers</a:t>
            </a:r>
            <a:endParaRPr lang="en-GB" sz="5400" b="1" dirty="0"/>
          </a:p>
        </p:txBody>
      </p:sp>
    </p:spTree>
    <p:extLst>
      <p:ext uri="{BB962C8B-B14F-4D97-AF65-F5344CB8AC3E}">
        <p14:creationId xmlns:p14="http://schemas.microsoft.com/office/powerpoint/2010/main" val="152425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Limitations</a:t>
            </a:r>
          </a:p>
        </p:txBody>
      </p:sp>
      <p:sp>
        <p:nvSpPr>
          <p:cNvPr id="3" name="Content Placeholder 2"/>
          <p:cNvSpPr>
            <a:spLocks noGrp="1"/>
          </p:cNvSpPr>
          <p:nvPr>
            <p:ph idx="1"/>
          </p:nvPr>
        </p:nvSpPr>
        <p:spPr>
          <a:xfrm>
            <a:off x="838200" y="1879414"/>
            <a:ext cx="10515600" cy="4351338"/>
          </a:xfrm>
        </p:spPr>
        <p:txBody>
          <a:bodyPr>
            <a:normAutofit fontScale="92500" lnSpcReduction="10000"/>
          </a:bodyPr>
          <a:lstStyle/>
          <a:p>
            <a:r>
              <a:rPr lang="en-GB" sz="4000" dirty="0"/>
              <a:t>It is a model, only as good as simplifications &amp; assumptions</a:t>
            </a:r>
          </a:p>
          <a:p>
            <a:r>
              <a:rPr lang="en-GB" sz="4000" dirty="0"/>
              <a:t>Response variable: relative community biomass. </a:t>
            </a:r>
          </a:p>
          <a:p>
            <a:pPr lvl="1"/>
            <a:r>
              <a:rPr lang="en-GB" sz="3600" dirty="0"/>
              <a:t>Correlates with biodiversity, ecosystem functioning.</a:t>
            </a:r>
          </a:p>
          <a:p>
            <a:r>
              <a:rPr lang="en-GB" sz="4000" dirty="0"/>
              <a:t>Bounds of usability</a:t>
            </a:r>
          </a:p>
          <a:p>
            <a:pPr lvl="1"/>
            <a:r>
              <a:rPr lang="en-GB" sz="3600" dirty="0"/>
              <a:t>Sedimentary habitats</a:t>
            </a:r>
          </a:p>
          <a:p>
            <a:pPr lvl="1"/>
            <a:r>
              <a:rPr lang="en-GB" sz="3600" dirty="0"/>
              <a:t>Towed bottom gears</a:t>
            </a:r>
          </a:p>
          <a:p>
            <a:r>
              <a:rPr lang="en-GB" sz="4000" dirty="0"/>
              <a:t>Recruitment and dispersal not included</a:t>
            </a:r>
          </a:p>
          <a:p>
            <a:pPr marL="0" indent="0">
              <a:buNone/>
            </a:pPr>
            <a:endParaRPr lang="en-GB" sz="4000" dirty="0"/>
          </a:p>
        </p:txBody>
      </p:sp>
      <p:sp>
        <p:nvSpPr>
          <p:cNvPr id="4" name="Star: 5 Points 3">
            <a:extLst>
              <a:ext uri="{FF2B5EF4-FFF2-40B4-BE49-F238E27FC236}">
                <a16:creationId xmlns:a16="http://schemas.microsoft.com/office/drawing/2014/main" id="{F604C894-DDC4-4001-9632-C23BCB56A1FC}"/>
              </a:ext>
            </a:extLst>
          </p:cNvPr>
          <p:cNvSpPr/>
          <p:nvPr/>
        </p:nvSpPr>
        <p:spPr>
          <a:xfrm>
            <a:off x="3621741" y="537882"/>
            <a:ext cx="919709" cy="68369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tar: 5 Points 4">
            <a:extLst>
              <a:ext uri="{FF2B5EF4-FFF2-40B4-BE49-F238E27FC236}">
                <a16:creationId xmlns:a16="http://schemas.microsoft.com/office/drawing/2014/main" id="{61F39D68-096E-4F64-91C7-7B26D98EBDFD}"/>
              </a:ext>
            </a:extLst>
          </p:cNvPr>
          <p:cNvSpPr/>
          <p:nvPr/>
        </p:nvSpPr>
        <p:spPr>
          <a:xfrm>
            <a:off x="8794377" y="5298141"/>
            <a:ext cx="919709" cy="68369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8825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C41779-E4CF-4B47-BD61-79C436FFE6DC}"/>
              </a:ext>
            </a:extLst>
          </p:cNvPr>
          <p:cNvSpPr/>
          <p:nvPr/>
        </p:nvSpPr>
        <p:spPr>
          <a:xfrm>
            <a:off x="6609879" y="3884200"/>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normAutofit/>
          </a:bodyPr>
          <a:lstStyle/>
          <a:p>
            <a:r>
              <a:rPr lang="en-GB" sz="6000" b="1" dirty="0"/>
              <a:t>Conclusions</a:t>
            </a:r>
          </a:p>
        </p:txBody>
      </p:sp>
      <p:sp>
        <p:nvSpPr>
          <p:cNvPr id="3" name="Content Placeholder 2"/>
          <p:cNvSpPr>
            <a:spLocks noGrp="1"/>
          </p:cNvSpPr>
          <p:nvPr>
            <p:ph idx="1"/>
          </p:nvPr>
        </p:nvSpPr>
        <p:spPr>
          <a:xfrm>
            <a:off x="578355" y="1635023"/>
            <a:ext cx="10515600" cy="4351338"/>
          </a:xfrm>
        </p:spPr>
        <p:txBody>
          <a:bodyPr>
            <a:normAutofit/>
          </a:bodyPr>
          <a:lstStyle/>
          <a:p>
            <a:pPr marL="514350" indent="-514350">
              <a:buFont typeface="+mj-lt"/>
              <a:buAutoNum type="arabicPeriod"/>
            </a:pPr>
            <a:r>
              <a:rPr lang="en-GB" sz="3600" u="sng" dirty="0"/>
              <a:t>Simple</a:t>
            </a:r>
            <a:r>
              <a:rPr lang="en-GB" sz="3600" dirty="0"/>
              <a:t> approach based on latest science</a:t>
            </a:r>
          </a:p>
          <a:p>
            <a:pPr marL="514350" indent="-514350">
              <a:buFont typeface="+mj-lt"/>
              <a:buAutoNum type="arabicPeriod"/>
            </a:pPr>
            <a:endParaRPr lang="en-GB" sz="3600" dirty="0"/>
          </a:p>
          <a:p>
            <a:pPr marL="514350" indent="-514350">
              <a:buFont typeface="+mj-lt"/>
              <a:buAutoNum type="arabicPeriod"/>
            </a:pPr>
            <a:r>
              <a:rPr lang="en-GB" sz="3600" dirty="0"/>
              <a:t>Combines </a:t>
            </a:r>
            <a:r>
              <a:rPr lang="en-GB" sz="3600" u="sng" dirty="0"/>
              <a:t>theory</a:t>
            </a:r>
            <a:r>
              <a:rPr lang="en-GB" sz="3600" dirty="0"/>
              <a:t> with most </a:t>
            </a:r>
            <a:r>
              <a:rPr lang="en-GB" sz="3600" u="sng" dirty="0"/>
              <a:t>robust</a:t>
            </a:r>
            <a:r>
              <a:rPr lang="en-GB" sz="3600" dirty="0"/>
              <a:t> available parameter estimates</a:t>
            </a:r>
          </a:p>
          <a:p>
            <a:pPr marL="514350" indent="-514350">
              <a:buFont typeface="+mj-lt"/>
              <a:buAutoNum type="arabicPeriod"/>
            </a:pPr>
            <a:endParaRPr lang="en-GB" sz="3600" dirty="0"/>
          </a:p>
          <a:p>
            <a:pPr marL="514350" indent="-514350">
              <a:buFont typeface="+mj-lt"/>
              <a:buAutoNum type="arabicPeriod"/>
            </a:pPr>
            <a:r>
              <a:rPr lang="en-GB" sz="3600" u="sng" dirty="0"/>
              <a:t>Low demand </a:t>
            </a:r>
            <a:r>
              <a:rPr lang="en-GB" sz="3600" dirty="0"/>
              <a:t>for data layers</a:t>
            </a:r>
          </a:p>
          <a:p>
            <a:pPr marL="514350" indent="-514350">
              <a:buFont typeface="+mj-lt"/>
              <a:buAutoNum type="arabicPeriod"/>
            </a:pPr>
            <a:endParaRPr lang="en-GB" sz="3600" dirty="0"/>
          </a:p>
          <a:p>
            <a:pPr marL="514350" indent="-514350">
              <a:buFont typeface="+mj-lt"/>
              <a:buAutoNum type="arabicPeriod"/>
            </a:pPr>
            <a:endParaRPr lang="en-GB" sz="3600" dirty="0"/>
          </a:p>
        </p:txBody>
      </p:sp>
      <p:sp>
        <p:nvSpPr>
          <p:cNvPr id="10" name="Rectangle 9"/>
          <p:cNvSpPr/>
          <p:nvPr/>
        </p:nvSpPr>
        <p:spPr>
          <a:xfrm>
            <a:off x="1524001" y="5692048"/>
            <a:ext cx="9144000" cy="11843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12" name="Picture 8" descr="https://upload.wikimedia.org/wikipedia/commons/thumb/f/f2/Goneplax_rhomboides.jpg/220px-Goneplax_rhomboid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155" y="5718592"/>
            <a:ext cx="1547449" cy="11605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s3.amazonaws.com/medias.photodeck.com/572bd31e-0e43-11e3-9f40-c77574cbcc33/IMG_9494-Edit_x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42" r="13691"/>
          <a:stretch/>
        </p:blipFill>
        <p:spPr bwMode="auto">
          <a:xfrm rot="5400000">
            <a:off x="4242178" y="5791566"/>
            <a:ext cx="1160588" cy="10091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gastropo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4407" y="5698900"/>
            <a:ext cx="1571625" cy="1178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tarfish black backgrou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9906" y="5713188"/>
            <a:ext cx="1714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benthic polychaete black backgroun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6142" y="5713188"/>
            <a:ext cx="1569617" cy="11632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96E4EF-6B6C-4C22-B754-0191968482B7}"/>
                  </a:ext>
                </a:extLst>
              </p:cNvPr>
              <p:cNvSpPr txBox="1"/>
              <p:nvPr/>
            </p:nvSpPr>
            <p:spPr>
              <a:xfrm>
                <a:off x="6724368" y="4271968"/>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highlight>
                              <a:srgbClr val="00FF00"/>
                            </a:highlight>
                            <a:latin typeface="Cambria Math" panose="02040503050406030204" pitchFamily="18" charset="0"/>
                          </a:rPr>
                          <m:t>𝑭𝒊𝒔𝒉𝒊𝒏𝒈</m:t>
                        </m:r>
                        <m:r>
                          <a:rPr lang="en-GB" sz="2400" b="1" i="1" smtClean="0">
                            <a:highlight>
                              <a:srgbClr val="00FF00"/>
                            </a:highlight>
                            <a:latin typeface="Cambria Math" panose="02040503050406030204" pitchFamily="18" charset="0"/>
                          </a:rPr>
                          <m:t> </m:t>
                        </m:r>
                        <m:r>
                          <a:rPr lang="en-GB" sz="2400" b="1" i="1" smtClean="0">
                            <a:highlight>
                              <a:srgbClr val="00FF00"/>
                            </a:highlight>
                            <a:latin typeface="Cambria Math" panose="02040503050406030204" pitchFamily="18" charset="0"/>
                          </a:rPr>
                          <m:t>𝑬𝒇𝒇𝒐𝒓𝒕</m:t>
                        </m:r>
                        <m:r>
                          <a:rPr lang="en-GB" sz="2400" b="1" i="1" smtClean="0">
                            <a:highlight>
                              <a:srgbClr val="00FF00"/>
                            </a:highlight>
                            <a:latin typeface="Cambria Math" panose="02040503050406030204" pitchFamily="18" charset="0"/>
                          </a:rPr>
                          <m:t> ×</m:t>
                        </m:r>
                        <m:r>
                          <a:rPr lang="en-GB" sz="2400" b="1" i="1" smtClean="0">
                            <a:highlight>
                              <a:srgbClr val="00FF00"/>
                            </a:highlight>
                            <a:latin typeface="Cambria Math" panose="02040503050406030204" pitchFamily="18" charset="0"/>
                            <a:ea typeface="Cambria Math" panose="02040503050406030204" pitchFamily="18" charset="0"/>
                          </a:rPr>
                          <m:t>𝑫𝒆𝒑𝒍𝒆𝒕𝒊𝒐𝒏</m:t>
                        </m:r>
                        <m:r>
                          <a:rPr lang="en-GB" sz="2400" b="1" i="1" smtClean="0">
                            <a:highlight>
                              <a:srgbClr val="00FF00"/>
                            </a:highlight>
                            <a:latin typeface="Cambria Math" panose="02040503050406030204" pitchFamily="18" charset="0"/>
                            <a:ea typeface="Cambria Math" panose="02040503050406030204" pitchFamily="18" charset="0"/>
                          </a:rPr>
                          <m:t> </m:t>
                        </m:r>
                        <m:r>
                          <a:rPr lang="en-GB" sz="2400" b="1" i="1" smtClean="0">
                            <a:highlight>
                              <a:srgbClr val="00FF00"/>
                            </a:highlight>
                            <a:latin typeface="Cambria Math" panose="02040503050406030204" pitchFamily="18" charset="0"/>
                            <a:ea typeface="Cambria Math" panose="02040503050406030204" pitchFamily="18" charset="0"/>
                          </a:rPr>
                          <m:t>𝑹𝒂𝒕𝒆</m:t>
                        </m:r>
                      </m:num>
                      <m:den>
                        <m:r>
                          <a:rPr lang="en-GB" sz="2400" b="1" i="1" smtClean="0">
                            <a:highlight>
                              <a:srgbClr val="FFFF00"/>
                            </a:highlight>
                            <a:latin typeface="Cambria Math" panose="02040503050406030204" pitchFamily="18" charset="0"/>
                          </a:rPr>
                          <m:t>𝑹𝒆𝒄𝒐𝒗𝒆𝒓𝒚</m:t>
                        </m:r>
                        <m:r>
                          <a:rPr lang="en-GB" sz="2400" b="1" i="1" smtClean="0">
                            <a:highlight>
                              <a:srgbClr val="FFFF00"/>
                            </a:highlight>
                            <a:latin typeface="Cambria Math" panose="02040503050406030204" pitchFamily="18" charset="0"/>
                          </a:rPr>
                          <m:t> </m:t>
                        </m:r>
                        <m:r>
                          <a:rPr lang="en-GB" sz="2400" b="1" i="1" smtClean="0">
                            <a:highlight>
                              <a:srgbClr val="FFFF00"/>
                            </a:highlight>
                            <a:latin typeface="Cambria Math" panose="02040503050406030204" pitchFamily="18" charset="0"/>
                          </a:rPr>
                          <m:t>𝑹𝒂𝒕𝒆</m:t>
                        </m:r>
                      </m:den>
                    </m:f>
                  </m:oMath>
                </a14:m>
                <a:endParaRPr lang="en-GB" sz="2400" b="1" dirty="0"/>
              </a:p>
            </p:txBody>
          </p:sp>
        </mc:Choice>
        <mc:Fallback xmlns="">
          <p:sp>
            <p:nvSpPr>
              <p:cNvPr id="11" name="TextBox 10">
                <a:extLst>
                  <a:ext uri="{FF2B5EF4-FFF2-40B4-BE49-F238E27FC236}">
                    <a16:creationId xmlns:a16="http://schemas.microsoft.com/office/drawing/2014/main" id="{0C96E4EF-6B6C-4C22-B754-0191968482B7}"/>
                  </a:ext>
                </a:extLst>
              </p:cNvPr>
              <p:cNvSpPr txBox="1">
                <a:spLocks noRot="1" noChangeAspect="1" noMove="1" noResize="1" noEditPoints="1" noAdjustHandles="1" noChangeArrowheads="1" noChangeShapeType="1" noTextEdit="1"/>
              </p:cNvSpPr>
              <p:nvPr/>
            </p:nvSpPr>
            <p:spPr>
              <a:xfrm>
                <a:off x="6724368" y="4271968"/>
                <a:ext cx="5150685" cy="585673"/>
              </a:xfrm>
              <a:prstGeom prst="rect">
                <a:avLst/>
              </a:prstGeom>
              <a:blipFill>
                <a:blip r:embed="rId8"/>
                <a:stretch>
                  <a:fillRect l="-3550" t="-1042" b="-9375"/>
                </a:stretch>
              </a:blipFill>
            </p:spPr>
            <p:txBody>
              <a:bodyPr/>
              <a:lstStyle/>
              <a:p>
                <a:r>
                  <a:rPr lang="en-GB">
                    <a:noFill/>
                  </a:rPr>
                  <a:t> </a:t>
                </a:r>
              </a:p>
            </p:txBody>
          </p:sp>
        </mc:Fallback>
      </mc:AlternateContent>
    </p:spTree>
    <p:extLst>
      <p:ext uri="{BB962C8B-B14F-4D97-AF65-F5344CB8AC3E}">
        <p14:creationId xmlns:p14="http://schemas.microsoft.com/office/powerpoint/2010/main" val="422729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5777" y="1273048"/>
            <a:ext cx="2591945" cy="1267893"/>
          </a:xfrm>
          <a:prstGeom prst="rect">
            <a:avLst/>
          </a:prstGeom>
        </p:spPr>
      </p:pic>
      <p:sp>
        <p:nvSpPr>
          <p:cNvPr id="8" name="Right Arrow 7"/>
          <p:cNvSpPr/>
          <p:nvPr/>
        </p:nvSpPr>
        <p:spPr>
          <a:xfrm>
            <a:off x="5556109" y="1632331"/>
            <a:ext cx="2282024" cy="1110056"/>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0038" y="2683136"/>
            <a:ext cx="2215291" cy="149532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879" y="3040273"/>
            <a:ext cx="2555537" cy="1783764"/>
          </a:xfrm>
          <a:prstGeom prst="rect">
            <a:avLst/>
          </a:prstGeom>
        </p:spPr>
      </p:pic>
      <p:sp>
        <p:nvSpPr>
          <p:cNvPr id="11" name="Right Arrow 10"/>
          <p:cNvSpPr/>
          <p:nvPr/>
        </p:nvSpPr>
        <p:spPr>
          <a:xfrm>
            <a:off x="3752204" y="3153858"/>
            <a:ext cx="4749800" cy="1110056"/>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p:nvSpPr>
        <p:spPr>
          <a:xfrm>
            <a:off x="8265777" y="6276566"/>
            <a:ext cx="3511324" cy="646331"/>
          </a:xfrm>
          <a:prstGeom prst="rect">
            <a:avLst/>
          </a:prstGeom>
          <a:solidFill>
            <a:schemeClr val="bg1"/>
          </a:solidFill>
        </p:spPr>
        <p:txBody>
          <a:bodyPr wrap="square" lIns="91440" tIns="45720" rIns="91440" bIns="45720">
            <a:spAutoFit/>
          </a:bodyPr>
          <a:lstStyle/>
          <a:p>
            <a:pPr algn="ctr"/>
            <a:r>
              <a:rPr lang="en-US" sz="3600" dirty="0">
                <a:ln w="0"/>
                <a:solidFill>
                  <a:schemeClr val="bg1">
                    <a:lumMod val="50000"/>
                  </a:schemeClr>
                </a:solidFill>
              </a:rPr>
              <a:t>Structured model</a:t>
            </a:r>
            <a:endParaRPr lang="en-US" sz="3600" b="0" cap="none" spc="0" dirty="0">
              <a:ln w="0"/>
              <a:solidFill>
                <a:schemeClr val="bg1">
                  <a:lumMod val="50000"/>
                </a:schemeClr>
              </a:solidFill>
            </a:endParaRPr>
          </a:p>
        </p:txBody>
      </p:sp>
      <p:sp>
        <p:nvSpPr>
          <p:cNvPr id="13" name="Rectangle 12"/>
          <p:cNvSpPr/>
          <p:nvPr/>
        </p:nvSpPr>
        <p:spPr>
          <a:xfrm>
            <a:off x="82973" y="894366"/>
            <a:ext cx="3843252" cy="646331"/>
          </a:xfrm>
          <a:prstGeom prst="rect">
            <a:avLst/>
          </a:prstGeom>
          <a:solidFill>
            <a:schemeClr val="bg1"/>
          </a:solidFill>
        </p:spPr>
        <p:txBody>
          <a:bodyPr wrap="square" lIns="91440" tIns="45720" rIns="91440" bIns="45720">
            <a:spAutoFit/>
          </a:bodyPr>
          <a:lstStyle/>
          <a:p>
            <a:pPr algn="ctr"/>
            <a:r>
              <a:rPr lang="en-US" sz="3600" dirty="0">
                <a:ln w="0"/>
                <a:solidFill>
                  <a:schemeClr val="bg1">
                    <a:lumMod val="50000"/>
                  </a:schemeClr>
                </a:solidFill>
              </a:rPr>
              <a:t>Thing of interest…</a:t>
            </a:r>
            <a:endParaRPr lang="en-US" sz="3600" b="0" cap="none" spc="0" dirty="0">
              <a:ln w="0"/>
              <a:solidFill>
                <a:schemeClr val="bg1">
                  <a:lumMod val="50000"/>
                </a:schemeClr>
              </a:solidFill>
            </a:endParaRPr>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43381"/>
          <a:stretch/>
        </p:blipFill>
        <p:spPr>
          <a:xfrm>
            <a:off x="9403531" y="4300798"/>
            <a:ext cx="1188303" cy="2098745"/>
          </a:xfrm>
          <a:prstGeom prst="rect">
            <a:avLst/>
          </a:prstGeom>
        </p:spPr>
      </p:pic>
      <p:pic>
        <p:nvPicPr>
          <p:cNvPr id="16" name="Picture 15">
            <a:extLst>
              <a:ext uri="{FF2B5EF4-FFF2-40B4-BE49-F238E27FC236}">
                <a16:creationId xmlns:a16="http://schemas.microsoft.com/office/drawing/2014/main" id="{A22F5B68-DFAC-44F5-B7AD-9926A1251E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2444"/>
          <a:stretch/>
        </p:blipFill>
        <p:spPr>
          <a:xfrm>
            <a:off x="3959640" y="4263986"/>
            <a:ext cx="1110776" cy="2335746"/>
          </a:xfrm>
          <a:prstGeom prst="rect">
            <a:avLst/>
          </a:prstGeom>
        </p:spPr>
      </p:pic>
      <p:sp>
        <p:nvSpPr>
          <p:cNvPr id="17" name="Right Arrow 10">
            <a:extLst>
              <a:ext uri="{FF2B5EF4-FFF2-40B4-BE49-F238E27FC236}">
                <a16:creationId xmlns:a16="http://schemas.microsoft.com/office/drawing/2014/main" id="{C8642CE0-6A21-4877-A97E-C56DDAE3A2D8}"/>
              </a:ext>
            </a:extLst>
          </p:cNvPr>
          <p:cNvSpPr/>
          <p:nvPr/>
        </p:nvSpPr>
        <p:spPr>
          <a:xfrm>
            <a:off x="5645198" y="4876831"/>
            <a:ext cx="2282024" cy="1110056"/>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6299FE5A-0DCE-46A1-B1DF-BB124FC251C3}"/>
              </a:ext>
            </a:extLst>
          </p:cNvPr>
          <p:cNvSpPr txBox="1"/>
          <p:nvPr/>
        </p:nvSpPr>
        <p:spPr>
          <a:xfrm>
            <a:off x="119147" y="115941"/>
            <a:ext cx="7372515" cy="769441"/>
          </a:xfrm>
          <a:prstGeom prst="rect">
            <a:avLst/>
          </a:prstGeom>
          <a:noFill/>
        </p:spPr>
        <p:txBody>
          <a:bodyPr wrap="square" rtlCol="0">
            <a:spAutoFit/>
          </a:bodyPr>
          <a:lstStyle/>
          <a:p>
            <a:r>
              <a:rPr lang="en-GB" sz="4400" b="1" dirty="0"/>
              <a:t>We use models every day!</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2204" y="1514624"/>
            <a:ext cx="1525649" cy="1525649"/>
          </a:xfrm>
          <a:prstGeom prst="rect">
            <a:avLst/>
          </a:prstGeom>
        </p:spPr>
      </p:pic>
    </p:spTree>
    <p:extLst>
      <p:ext uri="{BB962C8B-B14F-4D97-AF65-F5344CB8AC3E}">
        <p14:creationId xmlns:p14="http://schemas.microsoft.com/office/powerpoint/2010/main" val="454492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25304"/>
          <a:stretch/>
        </p:blipFill>
        <p:spPr>
          <a:xfrm>
            <a:off x="-194386" y="0"/>
            <a:ext cx="12851774" cy="7199790"/>
          </a:xfrm>
          <a:prstGeom prst="rect">
            <a:avLst/>
          </a:prstGeom>
        </p:spPr>
      </p:pic>
      <p:sp>
        <p:nvSpPr>
          <p:cNvPr id="2" name="Title 1"/>
          <p:cNvSpPr>
            <a:spLocks noGrp="1"/>
          </p:cNvSpPr>
          <p:nvPr>
            <p:ph type="title"/>
          </p:nvPr>
        </p:nvSpPr>
        <p:spPr>
          <a:xfrm>
            <a:off x="0" y="40767"/>
            <a:ext cx="7886700" cy="3148021"/>
          </a:xfrm>
        </p:spPr>
        <p:txBody>
          <a:bodyPr>
            <a:normAutofit fontScale="90000"/>
          </a:bodyPr>
          <a:lstStyle/>
          <a:p>
            <a:br>
              <a:rPr lang="en-GB" dirty="0"/>
            </a:br>
            <a:r>
              <a:rPr lang="en-GB" dirty="0"/>
              <a:t>Acknowledgements</a:t>
            </a:r>
            <a:br>
              <a:rPr lang="en-GB" dirty="0"/>
            </a:br>
            <a:br>
              <a:rPr lang="en-GB" dirty="0"/>
            </a:br>
            <a:r>
              <a:rPr lang="en-GB" sz="3100" dirty="0"/>
              <a:t>BENTHIS and Trawling Best Practices</a:t>
            </a:r>
            <a:br>
              <a:rPr lang="en-GB" sz="3100" dirty="0"/>
            </a:br>
            <a:r>
              <a:rPr lang="en-GB" sz="2800" dirty="0" err="1"/>
              <a:t>Rijnsdorp</a:t>
            </a:r>
            <a:r>
              <a:rPr lang="en-GB" sz="2800" dirty="0"/>
              <a:t>, Jennings, Kaiser, Pitcher, </a:t>
            </a:r>
            <a:r>
              <a:rPr lang="en-GB" sz="2800" dirty="0" err="1"/>
              <a:t>Hilborn</a:t>
            </a:r>
            <a:r>
              <a:rPr lang="en-GB" sz="2800" dirty="0"/>
              <a:t>, </a:t>
            </a:r>
            <a:r>
              <a:rPr lang="en-GB" sz="2800" dirty="0" err="1"/>
              <a:t>Bolam</a:t>
            </a:r>
            <a:r>
              <a:rPr lang="en-GB" sz="2800" dirty="0"/>
              <a:t> and others</a:t>
            </a:r>
            <a:br>
              <a:rPr lang="en-GB" dirty="0"/>
            </a:br>
            <a:br>
              <a:rPr lang="en-GB" dirty="0"/>
            </a:br>
            <a:endParaRPr lang="en-GB" dirty="0"/>
          </a:p>
        </p:txBody>
      </p:sp>
      <p:sp>
        <p:nvSpPr>
          <p:cNvPr id="3" name="Content Placeholder 2"/>
          <p:cNvSpPr>
            <a:spLocks noGrp="1"/>
          </p:cNvSpPr>
          <p:nvPr>
            <p:ph idx="1"/>
          </p:nvPr>
        </p:nvSpPr>
        <p:spPr>
          <a:xfrm>
            <a:off x="1959977" y="4670285"/>
            <a:ext cx="7001204" cy="1322142"/>
          </a:xfrm>
        </p:spPr>
        <p:txBody>
          <a:bodyPr>
            <a:noAutofit/>
          </a:bodyPr>
          <a:lstStyle/>
          <a:p>
            <a:pPr marL="0" indent="0">
              <a:buNone/>
            </a:pPr>
            <a:r>
              <a:rPr lang="en-GB" sz="1400" dirty="0">
                <a:solidFill>
                  <a:schemeClr val="bg1"/>
                </a:solidFill>
              </a:rPr>
              <a:t>The work was funded by FP7 project BENTHIS (312088), DEFRA, NERC, Packard Foundation, Walton Foundation, American </a:t>
            </a:r>
            <a:r>
              <a:rPr lang="en-GB" sz="1400" dirty="0" err="1">
                <a:solidFill>
                  <a:schemeClr val="bg1"/>
                </a:solidFill>
              </a:rPr>
              <a:t>Seafoods</a:t>
            </a:r>
            <a:r>
              <a:rPr lang="en-GB" sz="1400" dirty="0">
                <a:solidFill>
                  <a:schemeClr val="bg1"/>
                </a:solidFill>
              </a:rPr>
              <a:t> Group U.S., </a:t>
            </a:r>
            <a:r>
              <a:rPr lang="en-GB" sz="1400" dirty="0" err="1">
                <a:solidFill>
                  <a:schemeClr val="bg1"/>
                </a:solidFill>
              </a:rPr>
              <a:t>Blumar</a:t>
            </a:r>
            <a:r>
              <a:rPr lang="en-GB" sz="1400" dirty="0">
                <a:solidFill>
                  <a:schemeClr val="bg1"/>
                </a:solidFill>
              </a:rPr>
              <a:t> </a:t>
            </a:r>
            <a:r>
              <a:rPr lang="en-GB" sz="1400" dirty="0" err="1">
                <a:solidFill>
                  <a:schemeClr val="bg1"/>
                </a:solidFill>
              </a:rPr>
              <a:t>Seafoods</a:t>
            </a:r>
            <a:r>
              <a:rPr lang="en-GB" sz="1400" dirty="0">
                <a:solidFill>
                  <a:schemeClr val="bg1"/>
                </a:solidFill>
              </a:rPr>
              <a:t> Denmark, </a:t>
            </a:r>
            <a:r>
              <a:rPr lang="en-GB" sz="1400" dirty="0" err="1">
                <a:solidFill>
                  <a:schemeClr val="bg1"/>
                </a:solidFill>
              </a:rPr>
              <a:t>Espersen</a:t>
            </a:r>
            <a:r>
              <a:rPr lang="en-GB" sz="1400" dirty="0">
                <a:solidFill>
                  <a:schemeClr val="bg1"/>
                </a:solidFill>
              </a:rPr>
              <a:t> Group, Glacier Fish Company LLC U.S., Independent Fisheries Limited N.Z., Nippon Suisan (USA), Inc., Pacific Andes International Holdings, Ltd., San </a:t>
            </a:r>
            <a:r>
              <a:rPr lang="en-GB" sz="1400" dirty="0" err="1">
                <a:solidFill>
                  <a:schemeClr val="bg1"/>
                </a:solidFill>
              </a:rPr>
              <a:t>Arawa</a:t>
            </a:r>
            <a:r>
              <a:rPr lang="en-GB" sz="1400" dirty="0">
                <a:solidFill>
                  <a:schemeClr val="bg1"/>
                </a:solidFill>
              </a:rPr>
              <a:t>, S.A., Sanford Ltd. N.Z., Sealord Group Ltd. N.Z., South African Trawling Association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434" y="5051818"/>
            <a:ext cx="1431824" cy="87630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6424" y="3537688"/>
            <a:ext cx="901834" cy="1369049"/>
          </a:xfrm>
          <a:prstGeom prst="rect">
            <a:avLst/>
          </a:prstGeom>
        </p:spPr>
      </p:pic>
      <p:sp>
        <p:nvSpPr>
          <p:cNvPr id="8" name="Rectangle 7"/>
          <p:cNvSpPr/>
          <p:nvPr/>
        </p:nvSpPr>
        <p:spPr>
          <a:xfrm>
            <a:off x="5117202" y="6407071"/>
            <a:ext cx="1955343" cy="369332"/>
          </a:xfrm>
          <a:prstGeom prst="rect">
            <a:avLst/>
          </a:prstGeom>
        </p:spPr>
        <p:txBody>
          <a:bodyPr wrap="none">
            <a:spAutoFit/>
          </a:bodyPr>
          <a:lstStyle/>
          <a:p>
            <a:r>
              <a:rPr lang="en-GB" dirty="0">
                <a:solidFill>
                  <a:schemeClr val="accent1">
                    <a:lumMod val="75000"/>
                  </a:schemeClr>
                </a:solidFill>
              </a:rPr>
              <a:t>@Macomabalthica</a:t>
            </a:r>
          </a:p>
        </p:txBody>
      </p:sp>
      <p:pic>
        <p:nvPicPr>
          <p:cNvPr id="9" name="Picture 4" descr="Image result for twitter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9859" y="6424093"/>
            <a:ext cx="376851" cy="37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052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Based on peer-reviewed science</a:t>
            </a:r>
            <a:br>
              <a:rPr lang="en-GB" sz="4000" dirty="0"/>
            </a:br>
            <a:r>
              <a:rPr lang="en-GB" sz="2800" dirty="0"/>
              <a:t>Approach used by ICES and MSC</a:t>
            </a:r>
          </a:p>
        </p:txBody>
      </p:sp>
      <p:sp>
        <p:nvSpPr>
          <p:cNvPr id="3" name="Content Placeholder 2"/>
          <p:cNvSpPr>
            <a:spLocks noGrp="1"/>
          </p:cNvSpPr>
          <p:nvPr>
            <p:ph idx="1"/>
          </p:nvPr>
        </p:nvSpPr>
        <p:spPr/>
        <p:txBody>
          <a:bodyPr>
            <a:normAutofit fontScale="62500" lnSpcReduction="20000"/>
          </a:bodyPr>
          <a:lstStyle/>
          <a:p>
            <a:r>
              <a:rPr lang="en-GB" dirty="0"/>
              <a:t>Hiddink, J.G., Jennings, S., Sciberras, M., </a:t>
            </a:r>
            <a:r>
              <a:rPr lang="en-GB" dirty="0" err="1"/>
              <a:t>Bolam</a:t>
            </a:r>
            <a:r>
              <a:rPr lang="en-GB" dirty="0"/>
              <a:t>, S.G., Cambiè, G., </a:t>
            </a:r>
            <a:r>
              <a:rPr lang="en-GB" dirty="0" err="1"/>
              <a:t>McConnaughey</a:t>
            </a:r>
            <a:r>
              <a:rPr lang="en-GB" dirty="0"/>
              <a:t>, R.A., Mazor, T., </a:t>
            </a:r>
            <a:r>
              <a:rPr lang="en-GB" dirty="0" err="1"/>
              <a:t>Hilborn</a:t>
            </a:r>
            <a:r>
              <a:rPr lang="en-GB" dirty="0"/>
              <a:t>, R., Collie, J.S., Pitcher, R., Parma, A.M., Suuronen, P., Kaiser, M.J. &amp; </a:t>
            </a:r>
            <a:r>
              <a:rPr lang="en-GB" dirty="0" err="1"/>
              <a:t>Rijnsdorp</a:t>
            </a:r>
            <a:r>
              <a:rPr lang="en-GB" dirty="0"/>
              <a:t>, A.D. (In press) Assessing bottom-trawling impacts based on the longevity of benthic invertebrates. </a:t>
            </a:r>
            <a:r>
              <a:rPr lang="en-GB" b="1" i="1" dirty="0"/>
              <a:t>Journal of Applied Ecology</a:t>
            </a:r>
          </a:p>
          <a:p>
            <a:r>
              <a:rPr lang="en-GB" dirty="0"/>
              <a:t>Hiddink, J.G., Jennings, S., Sciberras, M., Szostek, C.L., Hughes, K.M., Ellis, N., </a:t>
            </a:r>
            <a:r>
              <a:rPr lang="en-GB" dirty="0" err="1"/>
              <a:t>Rijnsdorp</a:t>
            </a:r>
            <a:r>
              <a:rPr lang="en-GB" dirty="0"/>
              <a:t>, A.D., </a:t>
            </a:r>
            <a:r>
              <a:rPr lang="en-GB" dirty="0" err="1"/>
              <a:t>McConnaughey</a:t>
            </a:r>
            <a:r>
              <a:rPr lang="en-GB" dirty="0"/>
              <a:t>, R.A., Mazor, T., </a:t>
            </a:r>
            <a:r>
              <a:rPr lang="en-GB" dirty="0" err="1"/>
              <a:t>Hilborn</a:t>
            </a:r>
            <a:r>
              <a:rPr lang="en-GB" dirty="0"/>
              <a:t>, R., Collie, J.S., Pitcher, R., Amoroso, R.O., Parma, A.M., Suuronen, P. &amp; Kaiser, M.J. (2017) Global analysis of depletion and recovery of seabed biota following bottom trawling disturbance. </a:t>
            </a:r>
            <a:r>
              <a:rPr lang="en-GB" b="1" i="1" dirty="0"/>
              <a:t>Proceedings of the National Academy of Sciences</a:t>
            </a:r>
            <a:r>
              <a:rPr lang="en-GB" dirty="0"/>
              <a:t>, </a:t>
            </a:r>
            <a:r>
              <a:rPr lang="en-GB" b="1" dirty="0"/>
              <a:t>114</a:t>
            </a:r>
            <a:r>
              <a:rPr lang="en-GB" dirty="0"/>
              <a:t>, 8301–8306.</a:t>
            </a:r>
          </a:p>
          <a:p>
            <a:r>
              <a:rPr lang="en-GB" dirty="0"/>
              <a:t>Pitcher, C.R., Ellis, N., Jennings, S., Hiddink, J.G., Mazor, T., Kaiser, M.J., </a:t>
            </a:r>
            <a:r>
              <a:rPr lang="en-GB" dirty="0" err="1"/>
              <a:t>Kangas</a:t>
            </a:r>
            <a:r>
              <a:rPr lang="en-GB" dirty="0"/>
              <a:t>, M.I., </a:t>
            </a:r>
            <a:r>
              <a:rPr lang="en-GB" dirty="0" err="1"/>
              <a:t>McConnaughey</a:t>
            </a:r>
            <a:r>
              <a:rPr lang="en-GB" dirty="0"/>
              <a:t>, R.A., Parma, A.M., </a:t>
            </a:r>
            <a:r>
              <a:rPr lang="en-GB" dirty="0" err="1"/>
              <a:t>Rijnsdorp</a:t>
            </a:r>
            <a:r>
              <a:rPr lang="en-GB" dirty="0"/>
              <a:t>, A.D., Suuronen, P., Collie, J.S., Amoroso, R., Hughes, K.M. &amp; </a:t>
            </a:r>
            <a:r>
              <a:rPr lang="en-GB" dirty="0" err="1"/>
              <a:t>Hilborn</a:t>
            </a:r>
            <a:r>
              <a:rPr lang="en-GB" dirty="0"/>
              <a:t>, R. (2017) Estimating the sustainability of towed fishing-gear impacts on seabed habitats: a simple quantitative risk assessment method applicable to data-limited fisheries. </a:t>
            </a:r>
            <a:r>
              <a:rPr lang="en-GB" b="1" i="1" dirty="0"/>
              <a:t>Methods in Ecology and Evolution</a:t>
            </a:r>
            <a:r>
              <a:rPr lang="en-GB" dirty="0"/>
              <a:t>, </a:t>
            </a:r>
            <a:r>
              <a:rPr lang="en-GB" b="1" dirty="0"/>
              <a:t>8</a:t>
            </a:r>
            <a:r>
              <a:rPr lang="en-GB" dirty="0"/>
              <a:t>, 472-480.</a:t>
            </a:r>
          </a:p>
          <a:p>
            <a:r>
              <a:rPr lang="en-GB" dirty="0" err="1"/>
              <a:t>Rijnsdorp</a:t>
            </a:r>
            <a:r>
              <a:rPr lang="en-GB" dirty="0"/>
              <a:t>, A.D., </a:t>
            </a:r>
            <a:r>
              <a:rPr lang="en-GB" dirty="0" err="1"/>
              <a:t>Bolam</a:t>
            </a:r>
            <a:r>
              <a:rPr lang="en-GB" dirty="0"/>
              <a:t>, S.G., Garcia, C., Hiddink, J.G., Hintzen, N., Kooten, </a:t>
            </a:r>
            <a:r>
              <a:rPr lang="en-GB" dirty="0" err="1"/>
              <a:t>T.v</a:t>
            </a:r>
            <a:r>
              <a:rPr lang="en-GB" dirty="0"/>
              <a:t>. &amp; Denderen, </a:t>
            </a:r>
            <a:r>
              <a:rPr lang="en-GB" dirty="0" err="1"/>
              <a:t>P.D.v</a:t>
            </a:r>
            <a:r>
              <a:rPr lang="en-GB" dirty="0"/>
              <a:t>. (2018) Estimating the sensitivity seafloor habitats to disturbance by bottom trawling impacts based on the longevity of benthic fauna. </a:t>
            </a:r>
            <a:r>
              <a:rPr lang="en-GB" b="1" i="1" dirty="0"/>
              <a:t>Ecological Applications</a:t>
            </a:r>
            <a:r>
              <a:rPr lang="en-GB" dirty="0"/>
              <a:t>, </a:t>
            </a:r>
            <a:r>
              <a:rPr lang="en-GB" b="1" dirty="0"/>
              <a:t>28</a:t>
            </a:r>
            <a:r>
              <a:rPr lang="en-GB" dirty="0"/>
              <a:t>, 1302-1312.</a:t>
            </a:r>
          </a:p>
          <a:p>
            <a:r>
              <a:rPr lang="en-GB" dirty="0"/>
              <a:t>Sciberras, M., Hiddink, J.G., Jennings, S., Szostek, C.L., Hughes, K.M., Kneafsey, B., Clarke, L.J., Ellis, N., </a:t>
            </a:r>
            <a:r>
              <a:rPr lang="en-GB" dirty="0" err="1"/>
              <a:t>Rijnsdorp</a:t>
            </a:r>
            <a:r>
              <a:rPr lang="en-GB" dirty="0"/>
              <a:t>, A.D., </a:t>
            </a:r>
            <a:r>
              <a:rPr lang="en-GB" dirty="0" err="1"/>
              <a:t>McConnaughey</a:t>
            </a:r>
            <a:r>
              <a:rPr lang="en-GB" dirty="0"/>
              <a:t>, R.A., </a:t>
            </a:r>
            <a:r>
              <a:rPr lang="en-GB" dirty="0" err="1"/>
              <a:t>Hilborn</a:t>
            </a:r>
            <a:r>
              <a:rPr lang="en-GB" dirty="0"/>
              <a:t>, R., Collie, J.S., Pitcher, C.R., Amoroso, R.O., Parma, A.M., Suuronen, P. &amp; Kaiser, M.J. (2018) Response of benthic fauna to experimental bottom fishing: a global meta-analysis. </a:t>
            </a:r>
            <a:r>
              <a:rPr lang="en-GB" b="1" i="1" dirty="0"/>
              <a:t>Fish and Fisheries</a:t>
            </a:r>
            <a:r>
              <a:rPr lang="en-GB" dirty="0"/>
              <a:t>, </a:t>
            </a:r>
            <a:r>
              <a:rPr lang="en-GB" b="1" dirty="0"/>
              <a:t>19</a:t>
            </a:r>
            <a:r>
              <a:rPr lang="en-GB" dirty="0"/>
              <a:t>, 698-715.</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9902" y="5873745"/>
            <a:ext cx="1431824" cy="876308"/>
          </a:xfrm>
          <a:prstGeom prst="rect">
            <a:avLst/>
          </a:prstGeom>
        </p:spPr>
      </p:pic>
      <p:sp>
        <p:nvSpPr>
          <p:cNvPr id="6" name="TextBox 5"/>
          <p:cNvSpPr txBox="1"/>
          <p:nvPr/>
        </p:nvSpPr>
        <p:spPr>
          <a:xfrm>
            <a:off x="2331869" y="6176963"/>
            <a:ext cx="4086119" cy="369332"/>
          </a:xfrm>
          <a:prstGeom prst="rect">
            <a:avLst/>
          </a:prstGeom>
          <a:noFill/>
        </p:spPr>
        <p:txBody>
          <a:bodyPr wrap="none" rtlCol="0">
            <a:spAutoFit/>
          </a:bodyPr>
          <a:lstStyle/>
          <a:p>
            <a:r>
              <a:rPr lang="en-GB" dirty="0"/>
              <a:t>https://trawlingpractices.wordpress.com/</a:t>
            </a:r>
          </a:p>
        </p:txBody>
      </p:sp>
      <p:sp>
        <p:nvSpPr>
          <p:cNvPr id="7" name="Star: 5 Points 6">
            <a:extLst>
              <a:ext uri="{FF2B5EF4-FFF2-40B4-BE49-F238E27FC236}">
                <a16:creationId xmlns:a16="http://schemas.microsoft.com/office/drawing/2014/main" id="{6DE05CA4-5218-4B91-B4CA-37879DF64A5A}"/>
              </a:ext>
            </a:extLst>
          </p:cNvPr>
          <p:cNvSpPr/>
          <p:nvPr/>
        </p:nvSpPr>
        <p:spPr>
          <a:xfrm>
            <a:off x="8090193" y="568840"/>
            <a:ext cx="919709" cy="68369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ar: 5 Points 7">
            <a:extLst>
              <a:ext uri="{FF2B5EF4-FFF2-40B4-BE49-F238E27FC236}">
                <a16:creationId xmlns:a16="http://schemas.microsoft.com/office/drawing/2014/main" id="{6FFD8F66-01D9-4247-B945-78FC4040E90D}"/>
              </a:ext>
            </a:extLst>
          </p:cNvPr>
          <p:cNvSpPr/>
          <p:nvPr/>
        </p:nvSpPr>
        <p:spPr>
          <a:xfrm>
            <a:off x="9055098" y="568839"/>
            <a:ext cx="919709" cy="68369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5403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9E21C6-35E5-4768-AD48-3CF89F082CE0}"/>
              </a:ext>
            </a:extLst>
          </p:cNvPr>
          <p:cNvSpPr txBox="1"/>
          <p:nvPr/>
        </p:nvSpPr>
        <p:spPr>
          <a:xfrm>
            <a:off x="3200400" y="1613646"/>
            <a:ext cx="5791200" cy="2215991"/>
          </a:xfrm>
          <a:prstGeom prst="rect">
            <a:avLst/>
          </a:prstGeom>
          <a:noFill/>
        </p:spPr>
        <p:txBody>
          <a:bodyPr wrap="square" rtlCol="0">
            <a:spAutoFit/>
          </a:bodyPr>
          <a:lstStyle/>
          <a:p>
            <a:r>
              <a:rPr lang="en-GB" sz="13800" dirty="0"/>
              <a:t>Q &amp; A</a:t>
            </a:r>
          </a:p>
        </p:txBody>
      </p:sp>
      <p:sp>
        <p:nvSpPr>
          <p:cNvPr id="6" name="Star: 5 Points 5">
            <a:extLst>
              <a:ext uri="{FF2B5EF4-FFF2-40B4-BE49-F238E27FC236}">
                <a16:creationId xmlns:a16="http://schemas.microsoft.com/office/drawing/2014/main" id="{8D0818A8-DC05-49E1-AFF5-A42C39C5F267}"/>
              </a:ext>
            </a:extLst>
          </p:cNvPr>
          <p:cNvSpPr/>
          <p:nvPr/>
        </p:nvSpPr>
        <p:spPr>
          <a:xfrm>
            <a:off x="4414663" y="3829638"/>
            <a:ext cx="919709" cy="68369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ar: 5 Points 6">
            <a:extLst>
              <a:ext uri="{FF2B5EF4-FFF2-40B4-BE49-F238E27FC236}">
                <a16:creationId xmlns:a16="http://schemas.microsoft.com/office/drawing/2014/main" id="{487B5B0D-9B89-472D-A02B-0C416DC9C760}"/>
              </a:ext>
            </a:extLst>
          </p:cNvPr>
          <p:cNvSpPr/>
          <p:nvPr/>
        </p:nvSpPr>
        <p:spPr>
          <a:xfrm>
            <a:off x="5783422" y="3829637"/>
            <a:ext cx="919709" cy="68369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2423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D794E-68DC-4412-80A0-105C1CF2535D}"/>
              </a:ext>
            </a:extLst>
          </p:cNvPr>
          <p:cNvSpPr>
            <a:spLocks noGrp="1"/>
          </p:cNvSpPr>
          <p:nvPr>
            <p:ph type="title"/>
          </p:nvPr>
        </p:nvSpPr>
        <p:spPr/>
        <p:txBody>
          <a:bodyPr/>
          <a:lstStyle/>
          <a:p>
            <a:r>
              <a:rPr lang="en-GB" dirty="0"/>
              <a:t>First from last meeting:</a:t>
            </a:r>
          </a:p>
        </p:txBody>
      </p:sp>
      <p:sp>
        <p:nvSpPr>
          <p:cNvPr id="3" name="Content Placeholder 2">
            <a:extLst>
              <a:ext uri="{FF2B5EF4-FFF2-40B4-BE49-F238E27FC236}">
                <a16:creationId xmlns:a16="http://schemas.microsoft.com/office/drawing/2014/main" id="{EB2213A0-DD9C-4F4E-8E04-2EA014A34657}"/>
              </a:ext>
            </a:extLst>
          </p:cNvPr>
          <p:cNvSpPr>
            <a:spLocks noGrp="1"/>
          </p:cNvSpPr>
          <p:nvPr>
            <p:ph idx="1"/>
          </p:nvPr>
        </p:nvSpPr>
        <p:spPr>
          <a:xfrm>
            <a:off x="838200" y="1456657"/>
            <a:ext cx="10515600" cy="4351338"/>
          </a:xfrm>
        </p:spPr>
        <p:txBody>
          <a:bodyPr>
            <a:noAutofit/>
          </a:bodyPr>
          <a:lstStyle/>
          <a:p>
            <a:r>
              <a:rPr lang="en-GB" sz="3200" dirty="0"/>
              <a:t>We would like more of an overview about what studies the model is based on. </a:t>
            </a:r>
            <a:endParaRPr lang="en-GB" sz="3200" dirty="0">
              <a:solidFill>
                <a:schemeClr val="accent6"/>
              </a:solidFill>
            </a:endParaRPr>
          </a:p>
          <a:p>
            <a:r>
              <a:rPr lang="en-GB" sz="3200" dirty="0"/>
              <a:t>Clarity about its limitations. </a:t>
            </a:r>
            <a:endParaRPr lang="en-GB" sz="3200" dirty="0">
              <a:solidFill>
                <a:schemeClr val="accent6"/>
              </a:solidFill>
            </a:endParaRPr>
          </a:p>
          <a:p>
            <a:r>
              <a:rPr lang="en-GB" sz="3200" dirty="0"/>
              <a:t>What is the function of the model within the project? </a:t>
            </a:r>
          </a:p>
          <a:p>
            <a:r>
              <a:rPr lang="en-GB" sz="3200" dirty="0"/>
              <a:t>What is being used as a </a:t>
            </a:r>
            <a:r>
              <a:rPr lang="en-GB" sz="3200" u="sng" dirty="0"/>
              <a:t>baseline</a:t>
            </a:r>
            <a:r>
              <a:rPr lang="en-GB" sz="3200" dirty="0"/>
              <a:t> – are we hoping to help a site recover, or starting from present status – what data will be inputted?</a:t>
            </a:r>
          </a:p>
          <a:p>
            <a:r>
              <a:rPr lang="en-GB" sz="3200" dirty="0"/>
              <a:t>Species richness as well as biomass?</a:t>
            </a:r>
          </a:p>
          <a:p>
            <a:r>
              <a:rPr lang="en-GB" sz="3200" dirty="0"/>
              <a:t>How much </a:t>
            </a:r>
            <a:r>
              <a:rPr lang="en-GB" sz="3200" u="sng" dirty="0"/>
              <a:t>confidence</a:t>
            </a:r>
            <a:r>
              <a:rPr lang="en-GB" sz="3200" dirty="0"/>
              <a:t> can we have? </a:t>
            </a:r>
          </a:p>
        </p:txBody>
      </p:sp>
      <p:sp>
        <p:nvSpPr>
          <p:cNvPr id="4" name="Star: 5 Points 3">
            <a:extLst>
              <a:ext uri="{FF2B5EF4-FFF2-40B4-BE49-F238E27FC236}">
                <a16:creationId xmlns:a16="http://schemas.microsoft.com/office/drawing/2014/main" id="{82E97EA4-F6C0-46BF-B156-8BCF55BEC63C}"/>
              </a:ext>
            </a:extLst>
          </p:cNvPr>
          <p:cNvSpPr/>
          <p:nvPr/>
        </p:nvSpPr>
        <p:spPr>
          <a:xfrm>
            <a:off x="4342946" y="1936376"/>
            <a:ext cx="533854" cy="42778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tar: 5 Points 5">
            <a:extLst>
              <a:ext uri="{FF2B5EF4-FFF2-40B4-BE49-F238E27FC236}">
                <a16:creationId xmlns:a16="http://schemas.microsoft.com/office/drawing/2014/main" id="{0E1F6A94-08B3-4A0F-94C1-61663BE5FAE7}"/>
              </a:ext>
            </a:extLst>
          </p:cNvPr>
          <p:cNvSpPr/>
          <p:nvPr/>
        </p:nvSpPr>
        <p:spPr>
          <a:xfrm>
            <a:off x="5410654" y="1936376"/>
            <a:ext cx="533854" cy="42778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ar: 5 Points 6">
            <a:extLst>
              <a:ext uri="{FF2B5EF4-FFF2-40B4-BE49-F238E27FC236}">
                <a16:creationId xmlns:a16="http://schemas.microsoft.com/office/drawing/2014/main" id="{A80B37EF-2C65-4D92-AAB0-12D3603DAC0E}"/>
              </a:ext>
            </a:extLst>
          </p:cNvPr>
          <p:cNvSpPr/>
          <p:nvPr/>
        </p:nvSpPr>
        <p:spPr>
          <a:xfrm>
            <a:off x="5980567" y="1936376"/>
            <a:ext cx="533854" cy="42778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ar: 5 Points 7">
            <a:extLst>
              <a:ext uri="{FF2B5EF4-FFF2-40B4-BE49-F238E27FC236}">
                <a16:creationId xmlns:a16="http://schemas.microsoft.com/office/drawing/2014/main" id="{BC067951-D51D-4494-9BF9-624C7844603C}"/>
              </a:ext>
            </a:extLst>
          </p:cNvPr>
          <p:cNvSpPr/>
          <p:nvPr/>
        </p:nvSpPr>
        <p:spPr>
          <a:xfrm>
            <a:off x="4886673" y="1936376"/>
            <a:ext cx="533854" cy="42778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tar: 5 Points 8">
            <a:extLst>
              <a:ext uri="{FF2B5EF4-FFF2-40B4-BE49-F238E27FC236}">
                <a16:creationId xmlns:a16="http://schemas.microsoft.com/office/drawing/2014/main" id="{9CBCD45A-1A29-4D52-BD6F-25A03A31877F}"/>
              </a:ext>
            </a:extLst>
          </p:cNvPr>
          <p:cNvSpPr/>
          <p:nvPr/>
        </p:nvSpPr>
        <p:spPr>
          <a:xfrm>
            <a:off x="5755575" y="2461360"/>
            <a:ext cx="680850" cy="460917"/>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ar: 5 Points 9">
            <a:extLst>
              <a:ext uri="{FF2B5EF4-FFF2-40B4-BE49-F238E27FC236}">
                <a16:creationId xmlns:a16="http://schemas.microsoft.com/office/drawing/2014/main" id="{450E119F-F684-47D5-95B2-EEC62B667759}"/>
              </a:ext>
            </a:extLst>
          </p:cNvPr>
          <p:cNvSpPr/>
          <p:nvPr/>
        </p:nvSpPr>
        <p:spPr>
          <a:xfrm>
            <a:off x="10103457" y="2968083"/>
            <a:ext cx="680850" cy="460917"/>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ar: 5 Points 10">
            <a:extLst>
              <a:ext uri="{FF2B5EF4-FFF2-40B4-BE49-F238E27FC236}">
                <a16:creationId xmlns:a16="http://schemas.microsoft.com/office/drawing/2014/main" id="{EF351BBF-5537-44CF-989C-25244E971E92}"/>
              </a:ext>
            </a:extLst>
          </p:cNvPr>
          <p:cNvSpPr/>
          <p:nvPr/>
        </p:nvSpPr>
        <p:spPr>
          <a:xfrm>
            <a:off x="3397857" y="4478419"/>
            <a:ext cx="680850" cy="460917"/>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ar: 5 Points 11">
            <a:extLst>
              <a:ext uri="{FF2B5EF4-FFF2-40B4-BE49-F238E27FC236}">
                <a16:creationId xmlns:a16="http://schemas.microsoft.com/office/drawing/2014/main" id="{E13B3A75-401F-4D63-B4C4-90E7E8B06F0E}"/>
              </a:ext>
            </a:extLst>
          </p:cNvPr>
          <p:cNvSpPr/>
          <p:nvPr/>
        </p:nvSpPr>
        <p:spPr>
          <a:xfrm>
            <a:off x="7243716" y="5577536"/>
            <a:ext cx="680850" cy="460917"/>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884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23CF8-2D73-4E9D-9004-E02302E4386D}"/>
              </a:ext>
            </a:extLst>
          </p:cNvPr>
          <p:cNvSpPr>
            <a:spLocks noGrp="1"/>
          </p:cNvSpPr>
          <p:nvPr>
            <p:ph idx="1"/>
          </p:nvPr>
        </p:nvSpPr>
        <p:spPr>
          <a:xfrm>
            <a:off x="549442" y="1253331"/>
            <a:ext cx="11353800" cy="4351338"/>
          </a:xfrm>
        </p:spPr>
        <p:txBody>
          <a:bodyPr>
            <a:noAutofit/>
          </a:bodyPr>
          <a:lstStyle/>
          <a:p>
            <a:r>
              <a:rPr lang="en-GB" dirty="0"/>
              <a:t>Need to consider displacement, the model could show this in action </a:t>
            </a:r>
            <a:r>
              <a:rPr lang="en-GB" dirty="0">
                <a:solidFill>
                  <a:srgbClr val="00B050"/>
                </a:solidFill>
              </a:rPr>
              <a:t>(scenario session)</a:t>
            </a:r>
          </a:p>
          <a:p>
            <a:r>
              <a:rPr lang="en-GB" dirty="0"/>
              <a:t>Model is guidance but will only take us so far. Need monitoring of feature condition to back this up. </a:t>
            </a:r>
            <a:r>
              <a:rPr lang="en-GB" dirty="0">
                <a:solidFill>
                  <a:srgbClr val="00B050"/>
                </a:solidFill>
              </a:rPr>
              <a:t>(yes)</a:t>
            </a:r>
          </a:p>
          <a:p>
            <a:r>
              <a:rPr lang="en-GB" dirty="0"/>
              <a:t>The scale is a limitation - it treats trawls and sediments as the same. </a:t>
            </a:r>
            <a:r>
              <a:rPr lang="en-GB" dirty="0">
                <a:solidFill>
                  <a:srgbClr val="00B050"/>
                </a:solidFill>
              </a:rPr>
              <a:t>(not necessarily true… depletion slide)</a:t>
            </a:r>
          </a:p>
          <a:p>
            <a:r>
              <a:rPr lang="en-GB" dirty="0"/>
              <a:t>It doesn’t encompass all species. </a:t>
            </a:r>
            <a:r>
              <a:rPr lang="en-GB" dirty="0">
                <a:solidFill>
                  <a:srgbClr val="00B050"/>
                </a:solidFill>
              </a:rPr>
              <a:t>(might longest lived species be enough?)</a:t>
            </a:r>
          </a:p>
          <a:p>
            <a:r>
              <a:rPr lang="en-GB" dirty="0"/>
              <a:t>Low confidence in the model as there’s so much variation in habitat and gear type </a:t>
            </a:r>
            <a:r>
              <a:rPr lang="en-GB" dirty="0">
                <a:solidFill>
                  <a:srgbClr val="00B050"/>
                </a:solidFill>
              </a:rPr>
              <a:t>(model is an aid, not the final answer)</a:t>
            </a:r>
          </a:p>
          <a:p>
            <a:r>
              <a:rPr lang="en-GB" dirty="0"/>
              <a:t>The more site specific it is the better </a:t>
            </a:r>
            <a:r>
              <a:rPr lang="en-GB" dirty="0">
                <a:solidFill>
                  <a:srgbClr val="00B050"/>
                </a:solidFill>
              </a:rPr>
              <a:t>(definitely) </a:t>
            </a:r>
          </a:p>
          <a:p>
            <a:r>
              <a:rPr lang="en-GB" dirty="0"/>
              <a:t>Model should aim to consider what should be there, not just what is there. </a:t>
            </a:r>
            <a:r>
              <a:rPr lang="en-GB" dirty="0">
                <a:solidFill>
                  <a:srgbClr val="00B050"/>
                </a:solidFill>
              </a:rPr>
              <a:t>(who are we to say what ‘should’ be there? Life is constantly changing)</a:t>
            </a:r>
          </a:p>
          <a:p>
            <a:endParaRPr lang="en-GB" dirty="0"/>
          </a:p>
        </p:txBody>
      </p:sp>
      <p:sp>
        <p:nvSpPr>
          <p:cNvPr id="6" name="Star: 5 Points 5">
            <a:extLst>
              <a:ext uri="{FF2B5EF4-FFF2-40B4-BE49-F238E27FC236}">
                <a16:creationId xmlns:a16="http://schemas.microsoft.com/office/drawing/2014/main" id="{0A7D9465-F81B-408E-B594-A8A6631E7DA2}"/>
              </a:ext>
            </a:extLst>
          </p:cNvPr>
          <p:cNvSpPr/>
          <p:nvPr/>
        </p:nvSpPr>
        <p:spPr>
          <a:xfrm>
            <a:off x="5755575" y="3429000"/>
            <a:ext cx="680850" cy="460917"/>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276E9CDB-5DEB-4FDF-B712-94DC4A15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8760" y="5163671"/>
            <a:ext cx="737346" cy="737346"/>
          </a:xfrm>
          <a:prstGeom prst="rect">
            <a:avLst/>
          </a:prstGeom>
        </p:spPr>
      </p:pic>
    </p:spTree>
    <p:extLst>
      <p:ext uri="{BB962C8B-B14F-4D97-AF65-F5344CB8AC3E}">
        <p14:creationId xmlns:p14="http://schemas.microsoft.com/office/powerpoint/2010/main" val="1420853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B1DB8-066B-4668-B48B-DE503176F38D}"/>
              </a:ext>
            </a:extLst>
          </p:cNvPr>
          <p:cNvSpPr>
            <a:spLocks noGrp="1"/>
          </p:cNvSpPr>
          <p:nvPr>
            <p:ph idx="1"/>
          </p:nvPr>
        </p:nvSpPr>
        <p:spPr>
          <a:xfrm>
            <a:off x="732864" y="1470212"/>
            <a:ext cx="10726271" cy="5172916"/>
          </a:xfrm>
        </p:spPr>
        <p:txBody>
          <a:bodyPr/>
          <a:lstStyle/>
          <a:p>
            <a:r>
              <a:rPr lang="en-GB" dirty="0"/>
              <a:t>Smaller vessels don’t have VMS – then missing 60% of boats </a:t>
            </a:r>
            <a:r>
              <a:rPr lang="en-GB" dirty="0">
                <a:solidFill>
                  <a:srgbClr val="00B050"/>
                </a:solidFill>
              </a:rPr>
              <a:t>(is this a big problem for working with MPAs? If so, is it quantifiable?) Scenario session later will highlight this problem!</a:t>
            </a:r>
          </a:p>
          <a:p>
            <a:r>
              <a:rPr lang="en-GB" dirty="0"/>
              <a:t>Recruitment both larval and local density driven; re-colonisation is complex and difficult to include in the model </a:t>
            </a:r>
            <a:r>
              <a:rPr lang="en-GB" dirty="0">
                <a:solidFill>
                  <a:srgbClr val="00B050"/>
                </a:solidFill>
              </a:rPr>
              <a:t>(do not account for recruitment in model)</a:t>
            </a:r>
          </a:p>
          <a:p>
            <a:r>
              <a:rPr lang="en-GB" dirty="0"/>
              <a:t>Does the interpretation of models need to done by the person who built it? </a:t>
            </a:r>
            <a:r>
              <a:rPr lang="en-GB" dirty="0">
                <a:solidFill>
                  <a:srgbClr val="00B050"/>
                </a:solidFill>
              </a:rPr>
              <a:t>(interpretation of model output can be done by anyone – manuals will be provided and we need to discuss what you want the model output to tell you in management terms)</a:t>
            </a:r>
          </a:p>
        </p:txBody>
      </p:sp>
    </p:spTree>
    <p:extLst>
      <p:ext uri="{BB962C8B-B14F-4D97-AF65-F5344CB8AC3E}">
        <p14:creationId xmlns:p14="http://schemas.microsoft.com/office/powerpoint/2010/main" val="2055034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FED7-0A5B-45EC-AD6D-2A4EA6F7B776}"/>
              </a:ext>
            </a:extLst>
          </p:cNvPr>
          <p:cNvSpPr>
            <a:spLocks noGrp="1"/>
          </p:cNvSpPr>
          <p:nvPr>
            <p:ph type="title"/>
          </p:nvPr>
        </p:nvSpPr>
        <p:spPr/>
        <p:txBody>
          <a:bodyPr/>
          <a:lstStyle/>
          <a:p>
            <a:r>
              <a:rPr lang="en-GB" dirty="0"/>
              <a:t>Confidence in model?</a:t>
            </a:r>
          </a:p>
        </p:txBody>
      </p:sp>
      <p:sp>
        <p:nvSpPr>
          <p:cNvPr id="3" name="Content Placeholder 2">
            <a:extLst>
              <a:ext uri="{FF2B5EF4-FFF2-40B4-BE49-F238E27FC236}">
                <a16:creationId xmlns:a16="http://schemas.microsoft.com/office/drawing/2014/main" id="{96668201-EFF1-4579-81FC-67DD395A75A6}"/>
              </a:ext>
            </a:extLst>
          </p:cNvPr>
          <p:cNvSpPr>
            <a:spLocks noGrp="1"/>
          </p:cNvSpPr>
          <p:nvPr>
            <p:ph idx="1"/>
          </p:nvPr>
        </p:nvSpPr>
        <p:spPr>
          <a:xfrm>
            <a:off x="499310" y="1690688"/>
            <a:ext cx="11193379" cy="4351338"/>
          </a:xfrm>
        </p:spPr>
        <p:txBody>
          <a:bodyPr>
            <a:normAutofit lnSpcReduction="10000"/>
          </a:bodyPr>
          <a:lstStyle/>
          <a:p>
            <a:r>
              <a:rPr lang="en-GB" dirty="0"/>
              <a:t>This model has been peer-reviewed by top scientists in fisheries science</a:t>
            </a:r>
          </a:p>
          <a:p>
            <a:r>
              <a:rPr lang="en-GB" dirty="0"/>
              <a:t>We’re currently testing confidence in model</a:t>
            </a:r>
          </a:p>
          <a:p>
            <a:pPr marL="457200" lvl="1" indent="0">
              <a:buNone/>
            </a:pPr>
            <a:r>
              <a:rPr lang="en-GB" dirty="0"/>
              <a:t>(outputs available within 1.5 years)</a:t>
            </a:r>
          </a:p>
          <a:p>
            <a:pPr marL="914400" lvl="1" indent="-457200">
              <a:buFont typeface="+mj-lt"/>
              <a:buAutoNum type="arabicPeriod"/>
            </a:pPr>
            <a:r>
              <a:rPr lang="en-GB" dirty="0"/>
              <a:t>Sensitivity analysis: involves degenerating the model inputs (fishing and habitat data) to determine if model output is degenerated or largely the same</a:t>
            </a:r>
          </a:p>
          <a:p>
            <a:pPr marL="914400" lvl="1" indent="-457200">
              <a:buFont typeface="+mj-lt"/>
              <a:buAutoNum type="arabicPeriod"/>
            </a:pPr>
            <a:r>
              <a:rPr lang="en-GB" dirty="0"/>
              <a:t>Testing the model with different fisheries at a global scale</a:t>
            </a:r>
          </a:p>
          <a:p>
            <a:pPr marL="457200" lvl="1" indent="0">
              <a:buNone/>
            </a:pPr>
            <a:endParaRPr lang="en-GB" dirty="0"/>
          </a:p>
          <a:p>
            <a:pPr marL="457200" lvl="1" indent="0">
              <a:buNone/>
            </a:pPr>
            <a:r>
              <a:rPr lang="en-GB" dirty="0"/>
              <a:t>a) Site-specific data will be used per MPA</a:t>
            </a:r>
          </a:p>
          <a:p>
            <a:pPr marL="457200" lvl="1" indent="0">
              <a:buNone/>
            </a:pPr>
            <a:r>
              <a:rPr lang="en-GB" dirty="0"/>
              <a:t>b) Gear-specific data will be used per fishery, where available</a:t>
            </a:r>
          </a:p>
          <a:p>
            <a:pPr marL="457200" lvl="1" indent="0">
              <a:buNone/>
            </a:pPr>
            <a:r>
              <a:rPr lang="en-GB" dirty="0"/>
              <a:t>c) Benefit of model: can work with data for longest lived species</a:t>
            </a:r>
          </a:p>
          <a:p>
            <a:pPr marL="457200" lvl="1" indent="0">
              <a:buNone/>
            </a:pPr>
            <a:r>
              <a:rPr lang="en-GB" dirty="0"/>
              <a:t>						e.g. pink sea fan</a:t>
            </a:r>
          </a:p>
          <a:p>
            <a:pPr marL="457200" lvl="1" indent="0">
              <a:buNone/>
            </a:pPr>
            <a:endParaRPr lang="en-GB" dirty="0"/>
          </a:p>
          <a:p>
            <a:pPr marL="457200" lvl="1" indent="0">
              <a:buNone/>
            </a:pPr>
            <a:endParaRPr lang="en-GB" dirty="0"/>
          </a:p>
          <a:p>
            <a:endParaRPr lang="en-GB" dirty="0"/>
          </a:p>
        </p:txBody>
      </p:sp>
      <p:pic>
        <p:nvPicPr>
          <p:cNvPr id="5" name="Picture 4">
            <a:extLst>
              <a:ext uri="{FF2B5EF4-FFF2-40B4-BE49-F238E27FC236}">
                <a16:creationId xmlns:a16="http://schemas.microsoft.com/office/drawing/2014/main" id="{BB76B305-7918-4415-BC43-F88AAB44F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1382" y="4507832"/>
            <a:ext cx="3200618" cy="2350168"/>
          </a:xfrm>
          <a:prstGeom prst="rect">
            <a:avLst/>
          </a:prstGeom>
        </p:spPr>
      </p:pic>
      <p:sp>
        <p:nvSpPr>
          <p:cNvPr id="6" name="Star: 5 Points 5">
            <a:extLst>
              <a:ext uri="{FF2B5EF4-FFF2-40B4-BE49-F238E27FC236}">
                <a16:creationId xmlns:a16="http://schemas.microsoft.com/office/drawing/2014/main" id="{A9110C3D-9A00-4251-AC19-DE02573C3B8F}"/>
              </a:ext>
            </a:extLst>
          </p:cNvPr>
          <p:cNvSpPr/>
          <p:nvPr/>
        </p:nvSpPr>
        <p:spPr>
          <a:xfrm>
            <a:off x="6221506" y="717176"/>
            <a:ext cx="707978" cy="55971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5816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8268" y="265659"/>
            <a:ext cx="9858615" cy="1200329"/>
          </a:xfrm>
          <a:prstGeom prst="rect">
            <a:avLst/>
          </a:prstGeom>
        </p:spPr>
        <p:txBody>
          <a:bodyPr wrap="square">
            <a:spAutoFit/>
          </a:bodyPr>
          <a:lstStyle/>
          <a:p>
            <a:r>
              <a:rPr lang="en-GB" sz="3600" b="0" i="0" dirty="0">
                <a:solidFill>
                  <a:srgbClr val="222222"/>
                </a:solidFill>
                <a:effectLst/>
              </a:rPr>
              <a:t>A simplified description</a:t>
            </a:r>
            <a:r>
              <a:rPr lang="en-GB" sz="3600" dirty="0">
                <a:solidFill>
                  <a:srgbClr val="222222"/>
                </a:solidFill>
              </a:rPr>
              <a:t> </a:t>
            </a:r>
            <a:r>
              <a:rPr lang="en-GB" sz="3600" b="0" i="0" dirty="0">
                <a:solidFill>
                  <a:srgbClr val="222222"/>
                </a:solidFill>
                <a:effectLst/>
              </a:rPr>
              <a:t>of a system or process, to assist calculations and predictions…</a:t>
            </a:r>
            <a:endParaRPr lang="en-GB" sz="3600" dirty="0"/>
          </a:p>
        </p:txBody>
      </p:sp>
      <p:sp>
        <p:nvSpPr>
          <p:cNvPr id="6" name="TextBox 5"/>
          <p:cNvSpPr txBox="1"/>
          <p:nvPr/>
        </p:nvSpPr>
        <p:spPr>
          <a:xfrm>
            <a:off x="368268" y="4685843"/>
            <a:ext cx="8532619" cy="1077218"/>
          </a:xfrm>
          <a:prstGeom prst="rect">
            <a:avLst/>
          </a:prstGeom>
          <a:noFill/>
        </p:spPr>
        <p:txBody>
          <a:bodyPr wrap="square" rtlCol="0">
            <a:spAutoFit/>
          </a:bodyPr>
          <a:lstStyle/>
          <a:p>
            <a:r>
              <a:rPr lang="en-GB" sz="3200" dirty="0"/>
              <a:t>The first models were used to predict motion of planets and stars…</a:t>
            </a:r>
          </a:p>
        </p:txBody>
      </p:sp>
      <p:sp>
        <p:nvSpPr>
          <p:cNvPr id="2" name="TextBox 1">
            <a:extLst>
              <a:ext uri="{FF2B5EF4-FFF2-40B4-BE49-F238E27FC236}">
                <a16:creationId xmlns:a16="http://schemas.microsoft.com/office/drawing/2014/main" id="{7411FA85-FDF8-45A1-8F3F-7AF2D2EAE746}"/>
              </a:ext>
            </a:extLst>
          </p:cNvPr>
          <p:cNvSpPr txBox="1"/>
          <p:nvPr/>
        </p:nvSpPr>
        <p:spPr>
          <a:xfrm>
            <a:off x="3868310" y="2106440"/>
            <a:ext cx="2775284" cy="1384995"/>
          </a:xfrm>
          <a:prstGeom prst="rect">
            <a:avLst/>
          </a:prstGeom>
          <a:noFill/>
        </p:spPr>
        <p:txBody>
          <a:bodyPr wrap="square" rtlCol="0">
            <a:spAutoFit/>
          </a:bodyPr>
          <a:lstStyle/>
          <a:p>
            <a:r>
              <a:rPr lang="en-GB" sz="2800" dirty="0"/>
              <a:t>Summarise </a:t>
            </a:r>
          </a:p>
          <a:p>
            <a:r>
              <a:rPr lang="en-GB" sz="2800" dirty="0"/>
              <a:t>Organise</a:t>
            </a:r>
          </a:p>
          <a:p>
            <a:r>
              <a:rPr lang="en-GB" sz="2800" dirty="0"/>
              <a:t>Synthesise </a:t>
            </a:r>
          </a:p>
        </p:txBody>
      </p:sp>
      <p:sp>
        <p:nvSpPr>
          <p:cNvPr id="3" name="Double Brace 2">
            <a:extLst>
              <a:ext uri="{FF2B5EF4-FFF2-40B4-BE49-F238E27FC236}">
                <a16:creationId xmlns:a16="http://schemas.microsoft.com/office/drawing/2014/main" id="{502559C1-0B88-4D46-BE99-E32335FC1AFA}"/>
              </a:ext>
            </a:extLst>
          </p:cNvPr>
          <p:cNvSpPr/>
          <p:nvPr/>
        </p:nvSpPr>
        <p:spPr>
          <a:xfrm>
            <a:off x="3383004" y="1796221"/>
            <a:ext cx="2775284" cy="2113004"/>
          </a:xfrm>
          <a:prstGeom prst="bracePair">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E33B8288-BC09-48D0-9296-E8193675DB79}"/>
              </a:ext>
            </a:extLst>
          </p:cNvPr>
          <p:cNvSpPr txBox="1"/>
          <p:nvPr/>
        </p:nvSpPr>
        <p:spPr>
          <a:xfrm>
            <a:off x="1040858" y="2488617"/>
            <a:ext cx="2342146" cy="584775"/>
          </a:xfrm>
          <a:prstGeom prst="rect">
            <a:avLst/>
          </a:prstGeom>
          <a:noFill/>
        </p:spPr>
        <p:txBody>
          <a:bodyPr wrap="square" rtlCol="0">
            <a:spAutoFit/>
          </a:bodyPr>
          <a:lstStyle/>
          <a:p>
            <a:r>
              <a:rPr lang="en-GB" sz="3200" dirty="0"/>
              <a:t>Knowledge</a:t>
            </a:r>
          </a:p>
        </p:txBody>
      </p:sp>
      <p:sp>
        <p:nvSpPr>
          <p:cNvPr id="10" name="TextBox 9">
            <a:extLst>
              <a:ext uri="{FF2B5EF4-FFF2-40B4-BE49-F238E27FC236}">
                <a16:creationId xmlns:a16="http://schemas.microsoft.com/office/drawing/2014/main" id="{8CDBB0AD-11DB-4F8B-99B1-36388154C5F4}"/>
              </a:ext>
            </a:extLst>
          </p:cNvPr>
          <p:cNvSpPr txBox="1"/>
          <p:nvPr/>
        </p:nvSpPr>
        <p:spPr>
          <a:xfrm>
            <a:off x="6553256" y="2488619"/>
            <a:ext cx="2342146" cy="584775"/>
          </a:xfrm>
          <a:prstGeom prst="rect">
            <a:avLst/>
          </a:prstGeom>
          <a:noFill/>
        </p:spPr>
        <p:txBody>
          <a:bodyPr wrap="square" rtlCol="0">
            <a:spAutoFit/>
          </a:bodyPr>
          <a:lstStyle/>
          <a:p>
            <a:r>
              <a:rPr lang="en-GB" sz="3200" dirty="0"/>
              <a:t>Predict</a:t>
            </a:r>
          </a:p>
        </p:txBody>
      </p:sp>
      <p:pic>
        <p:nvPicPr>
          <p:cNvPr id="13" name="Picture 12">
            <a:extLst>
              <a:ext uri="{FF2B5EF4-FFF2-40B4-BE49-F238E27FC236}">
                <a16:creationId xmlns:a16="http://schemas.microsoft.com/office/drawing/2014/main" id="{DACB6FA6-675C-4586-AADB-791C3B063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1415" y="3702676"/>
            <a:ext cx="2775283" cy="2889665"/>
          </a:xfrm>
          <a:prstGeom prst="rect">
            <a:avLst/>
          </a:prstGeom>
        </p:spPr>
      </p:pic>
    </p:spTree>
    <p:extLst>
      <p:ext uri="{BB962C8B-B14F-4D97-AF65-F5344CB8AC3E}">
        <p14:creationId xmlns:p14="http://schemas.microsoft.com/office/powerpoint/2010/main" val="425488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8531" y="3003252"/>
            <a:ext cx="2209723" cy="2850543"/>
          </a:xfrm>
          <a:prstGeom prst="rect">
            <a:avLst/>
          </a:prstGeom>
        </p:spPr>
      </p:pic>
      <p:sp>
        <p:nvSpPr>
          <p:cNvPr id="7" name="TextBox 6"/>
          <p:cNvSpPr txBox="1"/>
          <p:nvPr/>
        </p:nvSpPr>
        <p:spPr>
          <a:xfrm>
            <a:off x="7255709" y="1393711"/>
            <a:ext cx="4786685" cy="1077218"/>
          </a:xfrm>
          <a:prstGeom prst="rect">
            <a:avLst/>
          </a:prstGeom>
          <a:noFill/>
        </p:spPr>
        <p:txBody>
          <a:bodyPr wrap="square" rtlCol="0">
            <a:spAutoFit/>
          </a:bodyPr>
          <a:lstStyle/>
          <a:p>
            <a:r>
              <a:rPr lang="en-GB" sz="3200" dirty="0"/>
              <a:t>Models come in varying degrees of complexity…</a:t>
            </a:r>
          </a:p>
        </p:txBody>
      </p:sp>
    </p:spTree>
    <p:extLst>
      <p:ext uri="{BB962C8B-B14F-4D97-AF65-F5344CB8AC3E}">
        <p14:creationId xmlns:p14="http://schemas.microsoft.com/office/powerpoint/2010/main" val="37130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0C755-07DE-40A2-B12F-70236BE42ECE}"/>
              </a:ext>
            </a:extLst>
          </p:cNvPr>
          <p:cNvSpPr>
            <a:spLocks noGrp="1"/>
          </p:cNvSpPr>
          <p:nvPr>
            <p:ph idx="1"/>
          </p:nvPr>
        </p:nvSpPr>
        <p:spPr>
          <a:xfrm>
            <a:off x="838200" y="2736712"/>
            <a:ext cx="10515600" cy="692288"/>
          </a:xfrm>
        </p:spPr>
        <p:txBody>
          <a:bodyPr/>
          <a:lstStyle/>
          <a:p>
            <a:pPr marL="0" indent="0">
              <a:buNone/>
            </a:pPr>
            <a:r>
              <a:rPr lang="en-GB" dirty="0"/>
              <a:t>Model -&gt; mathematical model -&gt; ecological model -&gt; population model</a:t>
            </a:r>
          </a:p>
        </p:txBody>
      </p:sp>
      <p:sp>
        <p:nvSpPr>
          <p:cNvPr id="4" name="TextBox 3">
            <a:extLst>
              <a:ext uri="{FF2B5EF4-FFF2-40B4-BE49-F238E27FC236}">
                <a16:creationId xmlns:a16="http://schemas.microsoft.com/office/drawing/2014/main" id="{D62F4FAD-6CFB-4D99-98C4-868F7DF87C2A}"/>
              </a:ext>
            </a:extLst>
          </p:cNvPr>
          <p:cNvSpPr txBox="1"/>
          <p:nvPr/>
        </p:nvSpPr>
        <p:spPr>
          <a:xfrm>
            <a:off x="571236" y="807803"/>
            <a:ext cx="2491409" cy="523220"/>
          </a:xfrm>
          <a:prstGeom prst="rect">
            <a:avLst/>
          </a:prstGeom>
          <a:noFill/>
        </p:spPr>
        <p:txBody>
          <a:bodyPr wrap="square" rtlCol="0">
            <a:spAutoFit/>
          </a:bodyPr>
          <a:lstStyle/>
          <a:p>
            <a:r>
              <a:rPr lang="en-GB" sz="2800" dirty="0"/>
              <a:t>Equation-based</a:t>
            </a:r>
          </a:p>
        </p:txBody>
      </p:sp>
      <p:sp>
        <p:nvSpPr>
          <p:cNvPr id="5" name="TextBox 4">
            <a:extLst>
              <a:ext uri="{FF2B5EF4-FFF2-40B4-BE49-F238E27FC236}">
                <a16:creationId xmlns:a16="http://schemas.microsoft.com/office/drawing/2014/main" id="{70579111-21B2-44A7-8D12-FF6D8F06EB9A}"/>
              </a:ext>
            </a:extLst>
          </p:cNvPr>
          <p:cNvSpPr txBox="1"/>
          <p:nvPr/>
        </p:nvSpPr>
        <p:spPr>
          <a:xfrm>
            <a:off x="3209117" y="3868121"/>
            <a:ext cx="3097590" cy="523220"/>
          </a:xfrm>
          <a:prstGeom prst="rect">
            <a:avLst/>
          </a:prstGeom>
          <a:noFill/>
        </p:spPr>
        <p:txBody>
          <a:bodyPr wrap="square" rtlCol="0">
            <a:spAutoFit/>
          </a:bodyPr>
          <a:lstStyle/>
          <a:p>
            <a:r>
              <a:rPr lang="en-GB" sz="2800" dirty="0"/>
              <a:t>Ecological variables</a:t>
            </a:r>
          </a:p>
        </p:txBody>
      </p:sp>
      <p:sp>
        <p:nvSpPr>
          <p:cNvPr id="6" name="TextBox 5">
            <a:extLst>
              <a:ext uri="{FF2B5EF4-FFF2-40B4-BE49-F238E27FC236}">
                <a16:creationId xmlns:a16="http://schemas.microsoft.com/office/drawing/2014/main" id="{9B245097-B563-459F-9774-1A0130E3BDF4}"/>
              </a:ext>
            </a:extLst>
          </p:cNvPr>
          <p:cNvSpPr txBox="1"/>
          <p:nvPr/>
        </p:nvSpPr>
        <p:spPr>
          <a:xfrm>
            <a:off x="5700526" y="1107227"/>
            <a:ext cx="3604839" cy="954107"/>
          </a:xfrm>
          <a:prstGeom prst="rect">
            <a:avLst/>
          </a:prstGeom>
          <a:noFill/>
        </p:spPr>
        <p:txBody>
          <a:bodyPr wrap="square" rtlCol="0">
            <a:spAutoFit/>
          </a:bodyPr>
          <a:lstStyle/>
          <a:p>
            <a:r>
              <a:rPr lang="en-GB" sz="2800" dirty="0"/>
              <a:t>Population dynamics of benthic habitat </a:t>
            </a:r>
          </a:p>
        </p:txBody>
      </p:sp>
      <p:cxnSp>
        <p:nvCxnSpPr>
          <p:cNvPr id="10" name="Connector: Curved 9">
            <a:extLst>
              <a:ext uri="{FF2B5EF4-FFF2-40B4-BE49-F238E27FC236}">
                <a16:creationId xmlns:a16="http://schemas.microsoft.com/office/drawing/2014/main" id="{B0BB517B-71FC-4AA6-BB7F-1100BD6CBD59}"/>
              </a:ext>
            </a:extLst>
          </p:cNvPr>
          <p:cNvCxnSpPr>
            <a:cxnSpLocks/>
            <a:stCxn id="4" idx="3"/>
          </p:cNvCxnSpPr>
          <p:nvPr/>
        </p:nvCxnSpPr>
        <p:spPr>
          <a:xfrm>
            <a:off x="3062645" y="1069413"/>
            <a:ext cx="146472" cy="1654628"/>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D049CDED-E6D8-4E2D-A70F-192F6A5CB52F}"/>
              </a:ext>
            </a:extLst>
          </p:cNvPr>
          <p:cNvCxnSpPr>
            <a:cxnSpLocks/>
            <a:stCxn id="5" idx="3"/>
          </p:cNvCxnSpPr>
          <p:nvPr/>
        </p:nvCxnSpPr>
        <p:spPr>
          <a:xfrm flipV="1">
            <a:off x="6306707" y="3308262"/>
            <a:ext cx="703693" cy="82146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ED55439C-8217-4EC1-A6A6-6372C3FB1CB8}"/>
              </a:ext>
            </a:extLst>
          </p:cNvPr>
          <p:cNvCxnSpPr>
            <a:cxnSpLocks/>
            <a:stCxn id="6" idx="3"/>
          </p:cNvCxnSpPr>
          <p:nvPr/>
        </p:nvCxnSpPr>
        <p:spPr>
          <a:xfrm>
            <a:off x="9305365" y="1584281"/>
            <a:ext cx="286871" cy="1139760"/>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525F13FB-4424-473F-B327-C6CD205AA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98" y="4415470"/>
            <a:ext cx="5352019" cy="5352019"/>
          </a:xfrm>
          <a:prstGeom prst="rect">
            <a:avLst/>
          </a:prstGeom>
        </p:spPr>
      </p:pic>
      <p:pic>
        <p:nvPicPr>
          <p:cNvPr id="29" name="Picture 28">
            <a:extLst>
              <a:ext uri="{FF2B5EF4-FFF2-40B4-BE49-F238E27FC236}">
                <a16:creationId xmlns:a16="http://schemas.microsoft.com/office/drawing/2014/main" id="{928A0ED9-05E6-4309-A363-F0BEF5A04B5B}"/>
              </a:ext>
            </a:extLst>
          </p:cNvPr>
          <p:cNvPicPr>
            <a:picLocks noChangeAspect="1"/>
          </p:cNvPicPr>
          <p:nvPr/>
        </p:nvPicPr>
        <p:blipFill rotWithShape="1">
          <a:blip r:embed="rId3">
            <a:extLst>
              <a:ext uri="{28A0092B-C50C-407E-A947-70E740481C1C}">
                <a14:useLocalDpi xmlns:a14="http://schemas.microsoft.com/office/drawing/2010/main" val="0"/>
              </a:ext>
            </a:extLst>
          </a:blip>
          <a:srcRect l="9861"/>
          <a:stretch/>
        </p:blipFill>
        <p:spPr>
          <a:xfrm>
            <a:off x="7608609" y="4559848"/>
            <a:ext cx="4824260" cy="5352019"/>
          </a:xfrm>
          <a:prstGeom prst="rect">
            <a:avLst/>
          </a:prstGeom>
        </p:spPr>
      </p:pic>
      <p:pic>
        <p:nvPicPr>
          <p:cNvPr id="28" name="Picture 27">
            <a:extLst>
              <a:ext uri="{FF2B5EF4-FFF2-40B4-BE49-F238E27FC236}">
                <a16:creationId xmlns:a16="http://schemas.microsoft.com/office/drawing/2014/main" id="{011A57CD-5050-420F-BC7D-1D1A6EC3415E}"/>
              </a:ext>
            </a:extLst>
          </p:cNvPr>
          <p:cNvPicPr>
            <a:picLocks noChangeAspect="1"/>
          </p:cNvPicPr>
          <p:nvPr/>
        </p:nvPicPr>
        <p:blipFill rotWithShape="1">
          <a:blip r:embed="rId3">
            <a:extLst>
              <a:ext uri="{28A0092B-C50C-407E-A947-70E740481C1C}">
                <a14:useLocalDpi xmlns:a14="http://schemas.microsoft.com/office/drawing/2010/main" val="0"/>
              </a:ext>
            </a:extLst>
          </a:blip>
          <a:srcRect l="10734" r="18099"/>
          <a:stretch/>
        </p:blipFill>
        <p:spPr>
          <a:xfrm>
            <a:off x="4418883" y="4487659"/>
            <a:ext cx="3808855" cy="5352019"/>
          </a:xfrm>
          <a:prstGeom prst="rect">
            <a:avLst/>
          </a:prstGeom>
        </p:spPr>
      </p:pic>
    </p:spTree>
    <p:extLst>
      <p:ext uri="{BB962C8B-B14F-4D97-AF65-F5344CB8AC3E}">
        <p14:creationId xmlns:p14="http://schemas.microsoft.com/office/powerpoint/2010/main" val="78573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A410-8680-4458-9724-9635ED961823}"/>
              </a:ext>
            </a:extLst>
          </p:cNvPr>
          <p:cNvSpPr>
            <a:spLocks noGrp="1"/>
          </p:cNvSpPr>
          <p:nvPr>
            <p:ph type="title"/>
          </p:nvPr>
        </p:nvSpPr>
        <p:spPr/>
        <p:txBody>
          <a:bodyPr/>
          <a:lstStyle/>
          <a:p>
            <a:r>
              <a:rPr lang="en-GB" b="1" dirty="0"/>
              <a:t>Relative Benthic Status (RBS) model</a:t>
            </a:r>
          </a:p>
        </p:txBody>
      </p:sp>
      <p:sp>
        <p:nvSpPr>
          <p:cNvPr id="3" name="Content Placeholder 2">
            <a:extLst>
              <a:ext uri="{FF2B5EF4-FFF2-40B4-BE49-F238E27FC236}">
                <a16:creationId xmlns:a16="http://schemas.microsoft.com/office/drawing/2014/main" id="{E6852D67-8A7B-46EF-9F77-9FEC13DCD047}"/>
              </a:ext>
            </a:extLst>
          </p:cNvPr>
          <p:cNvSpPr>
            <a:spLocks noGrp="1"/>
          </p:cNvSpPr>
          <p:nvPr>
            <p:ph idx="1"/>
          </p:nvPr>
        </p:nvSpPr>
        <p:spPr/>
        <p:txBody>
          <a:bodyPr/>
          <a:lstStyle/>
          <a:p>
            <a:pPr marL="0" indent="0">
              <a:buNone/>
            </a:pPr>
            <a:r>
              <a:rPr lang="en-GB" dirty="0"/>
              <a:t>What is the purpose of this model? </a:t>
            </a:r>
          </a:p>
        </p:txBody>
      </p:sp>
      <p:sp>
        <p:nvSpPr>
          <p:cNvPr id="4" name="Star: 5 Points 3">
            <a:extLst>
              <a:ext uri="{FF2B5EF4-FFF2-40B4-BE49-F238E27FC236}">
                <a16:creationId xmlns:a16="http://schemas.microsoft.com/office/drawing/2014/main" id="{3CD03F86-E794-471C-9CBE-C780D2B3A40D}"/>
              </a:ext>
            </a:extLst>
          </p:cNvPr>
          <p:cNvSpPr/>
          <p:nvPr/>
        </p:nvSpPr>
        <p:spPr>
          <a:xfrm>
            <a:off x="6096000" y="1690690"/>
            <a:ext cx="870155" cy="748481"/>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1E39FBB2-E68C-4E0E-8BB1-F21C8E3CAC81}"/>
              </a:ext>
            </a:extLst>
          </p:cNvPr>
          <p:cNvSpPr txBox="1">
            <a:spLocks/>
          </p:cNvSpPr>
          <p:nvPr/>
        </p:nvSpPr>
        <p:spPr>
          <a:xfrm>
            <a:off x="961103" y="2886635"/>
            <a:ext cx="10515600" cy="3903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dirty="0"/>
              <a:t>To UNDERSTAND and MANAGE impacts of fishing on the benthic community in a quantitative way</a:t>
            </a:r>
          </a:p>
          <a:p>
            <a:endParaRPr lang="en-GB" dirty="0"/>
          </a:p>
        </p:txBody>
      </p:sp>
      <p:pic>
        <p:nvPicPr>
          <p:cNvPr id="6" name="Picture 5">
            <a:extLst>
              <a:ext uri="{FF2B5EF4-FFF2-40B4-BE49-F238E27FC236}">
                <a16:creationId xmlns:a16="http://schemas.microsoft.com/office/drawing/2014/main" id="{EC525EC4-0E53-4683-AE9E-568EC828161E}"/>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6831"/>
          <a:stretch/>
        </p:blipFill>
        <p:spPr>
          <a:xfrm>
            <a:off x="7134508" y="3567953"/>
            <a:ext cx="5057492" cy="3071475"/>
          </a:xfrm>
          <a:prstGeom prst="snip2SameRect">
            <a:avLst>
              <a:gd name="adj1" fmla="val 50000"/>
              <a:gd name="adj2" fmla="val 0"/>
            </a:avLst>
          </a:prstGeom>
        </p:spPr>
      </p:pic>
    </p:spTree>
    <p:extLst>
      <p:ext uri="{BB962C8B-B14F-4D97-AF65-F5344CB8AC3E}">
        <p14:creationId xmlns:p14="http://schemas.microsoft.com/office/powerpoint/2010/main" val="1655946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IMG_2875"/>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03751" y="3348111"/>
            <a:ext cx="4679852" cy="3509889"/>
          </a:xfrm>
          <a:prstGeom prst="rect">
            <a:avLst/>
          </a:prstGeom>
          <a:noFill/>
          <a:extLst>
            <a:ext uri="{909E8E84-426E-40DD-AFC4-6F175D3DCCD1}">
              <a14:hiddenFill xmlns:a14="http://schemas.microsoft.com/office/drawing/2010/main">
                <a:solidFill>
                  <a:srgbClr val="FFFFFF"/>
                </a:solidFill>
              </a14:hiddenFill>
            </a:ext>
          </a:extLst>
        </p:spPr>
      </p:pic>
      <p:sp>
        <p:nvSpPr>
          <p:cNvPr id="22530" name="Rectangle 2"/>
          <p:cNvSpPr>
            <a:spLocks noChangeArrowheads="1"/>
          </p:cNvSpPr>
          <p:nvPr/>
        </p:nvSpPr>
        <p:spPr bwMode="auto">
          <a:xfrm>
            <a:off x="309490" y="301123"/>
            <a:ext cx="1082388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sz="3200" b="1" dirty="0"/>
              <a:t>Benthic community: </a:t>
            </a:r>
          </a:p>
          <a:p>
            <a:r>
              <a:rPr lang="en-GB" sz="3200" dirty="0"/>
              <a:t>animals living in and on the sea bottom</a:t>
            </a:r>
          </a:p>
          <a:p>
            <a:endParaRPr lang="en-GB" sz="3200" b="1" dirty="0"/>
          </a:p>
          <a:p>
            <a:r>
              <a:rPr lang="en-GB" sz="3200" dirty="0"/>
              <a:t>Food for fish, sea birds, marine mammals</a:t>
            </a:r>
          </a:p>
          <a:p>
            <a:r>
              <a:rPr lang="en-GB" sz="3200" dirty="0" err="1"/>
              <a:t>Bioturbation</a:t>
            </a:r>
            <a:r>
              <a:rPr lang="en-GB" sz="3200" dirty="0"/>
              <a:t>: nutrient regeneration</a:t>
            </a:r>
          </a:p>
          <a:p>
            <a:r>
              <a:rPr lang="en-GB" sz="3200" dirty="0"/>
              <a:t>EU directives </a:t>
            </a:r>
          </a:p>
        </p:txBody>
      </p:sp>
      <p:pic>
        <p:nvPicPr>
          <p:cNvPr id="22532" name="Picture 4" descr="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863" y="3141213"/>
            <a:ext cx="5414137" cy="2674791"/>
          </a:xfrm>
          <a:prstGeom prst="rect">
            <a:avLst/>
          </a:prstGeom>
          <a:solidFill>
            <a:schemeClr val="bg1"/>
          </a:solidFill>
        </p:spPr>
      </p:pic>
    </p:spTree>
    <p:extLst>
      <p:ext uri="{BB962C8B-B14F-4D97-AF65-F5344CB8AC3E}">
        <p14:creationId xmlns:p14="http://schemas.microsoft.com/office/powerpoint/2010/main" val="3540670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4"/>
          <p:cNvSpPr txBox="1">
            <a:spLocks noChangeArrowheads="1"/>
          </p:cNvSpPr>
          <p:nvPr/>
        </p:nvSpPr>
        <p:spPr bwMode="auto">
          <a:xfrm>
            <a:off x="51549" y="553855"/>
            <a:ext cx="7418387" cy="538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cs typeface="Arial" charset="0"/>
              </a:defRPr>
            </a:lvl1pPr>
            <a:lvl2pPr marL="800100" indent="-342900">
              <a:defRPr>
                <a:solidFill>
                  <a:schemeClr val="tx1"/>
                </a:solidFill>
                <a:latin typeface="Arial" charset="0"/>
                <a:cs typeface="Arial" charset="0"/>
              </a:defRPr>
            </a:lvl2pPr>
            <a:lvl3pPr marL="1257300" indent="-342900">
              <a:defRPr>
                <a:solidFill>
                  <a:schemeClr val="tx1"/>
                </a:solidFill>
                <a:latin typeface="Arial" charset="0"/>
                <a:cs typeface="Arial" charset="0"/>
              </a:defRPr>
            </a:lvl3pPr>
            <a:lvl4pPr marL="1714500" indent="-342900">
              <a:defRPr>
                <a:solidFill>
                  <a:schemeClr val="tx1"/>
                </a:solidFill>
                <a:latin typeface="Arial" charset="0"/>
                <a:cs typeface="Arial" charset="0"/>
              </a:defRPr>
            </a:lvl4pPr>
            <a:lvl5pPr marL="2171700" indent="-342900">
              <a:defRPr>
                <a:solidFill>
                  <a:schemeClr val="tx1"/>
                </a:solidFill>
                <a:latin typeface="Arial" charset="0"/>
                <a:cs typeface="Arial" charset="0"/>
              </a:defRPr>
            </a:lvl5pPr>
            <a:lvl6pPr marL="2628900" indent="-342900" fontAlgn="base">
              <a:spcBef>
                <a:spcPct val="0"/>
              </a:spcBef>
              <a:spcAft>
                <a:spcPct val="0"/>
              </a:spcAft>
              <a:defRPr>
                <a:solidFill>
                  <a:schemeClr val="tx1"/>
                </a:solidFill>
                <a:latin typeface="Arial" charset="0"/>
                <a:cs typeface="Arial" charset="0"/>
              </a:defRPr>
            </a:lvl6pPr>
            <a:lvl7pPr marL="3086100" indent="-342900" fontAlgn="base">
              <a:spcBef>
                <a:spcPct val="0"/>
              </a:spcBef>
              <a:spcAft>
                <a:spcPct val="0"/>
              </a:spcAft>
              <a:defRPr>
                <a:solidFill>
                  <a:schemeClr val="tx1"/>
                </a:solidFill>
                <a:latin typeface="Arial" charset="0"/>
                <a:cs typeface="Arial" charset="0"/>
              </a:defRPr>
            </a:lvl7pPr>
            <a:lvl8pPr marL="3543300" indent="-342900" fontAlgn="base">
              <a:spcBef>
                <a:spcPct val="0"/>
              </a:spcBef>
              <a:spcAft>
                <a:spcPct val="0"/>
              </a:spcAft>
              <a:defRPr>
                <a:solidFill>
                  <a:schemeClr val="tx1"/>
                </a:solidFill>
                <a:latin typeface="Arial" charset="0"/>
                <a:cs typeface="Arial" charset="0"/>
              </a:defRPr>
            </a:lvl8pPr>
            <a:lvl9pPr marL="4000500" indent="-342900" fontAlgn="base">
              <a:spcBef>
                <a:spcPct val="0"/>
              </a:spcBef>
              <a:spcAft>
                <a:spcPct val="0"/>
              </a:spcAft>
              <a:defRPr>
                <a:solidFill>
                  <a:schemeClr val="tx1"/>
                </a:solidFill>
                <a:latin typeface="Arial" charset="0"/>
                <a:cs typeface="Arial" charset="0"/>
              </a:defRPr>
            </a:lvl9pPr>
          </a:lstStyle>
          <a:p>
            <a:pPr algn="ctr"/>
            <a:r>
              <a:rPr lang="en-GB" sz="3600" b="1" dirty="0">
                <a:latin typeface="+mn-lt"/>
              </a:rPr>
              <a:t>Physical disturbance of seabed sediments by bottom trawls, </a:t>
            </a:r>
          </a:p>
          <a:p>
            <a:pPr algn="ctr"/>
            <a:r>
              <a:rPr lang="en-GB" sz="3600" b="1" dirty="0">
                <a:latin typeface="+mn-lt"/>
              </a:rPr>
              <a:t>by design</a:t>
            </a:r>
          </a:p>
          <a:p>
            <a:pPr algn="ctr"/>
            <a:endParaRPr lang="en-GB" dirty="0">
              <a:latin typeface="+mn-lt"/>
            </a:endParaRPr>
          </a:p>
          <a:p>
            <a:pPr algn="ctr"/>
            <a:r>
              <a:rPr lang="en-GB" sz="2400" dirty="0">
                <a:latin typeface="+mn-lt"/>
              </a:rPr>
              <a:t>Beam trawl / otter trawl / scallop dredge</a:t>
            </a:r>
          </a:p>
          <a:p>
            <a:pPr algn="ctr"/>
            <a:endParaRPr lang="en-GB" dirty="0">
              <a:latin typeface="+mn-lt"/>
            </a:endParaRPr>
          </a:p>
          <a:p>
            <a:endParaRPr lang="en-GB" dirty="0">
              <a:latin typeface="+mn-lt"/>
            </a:endParaRPr>
          </a:p>
          <a:p>
            <a:r>
              <a:rPr lang="en-GB" sz="2800" dirty="0">
                <a:latin typeface="+mn-lt"/>
              </a:rPr>
              <a:t>Impact on benthos</a:t>
            </a:r>
          </a:p>
          <a:p>
            <a:pPr>
              <a:buFontTx/>
              <a:buChar char="•"/>
            </a:pPr>
            <a:r>
              <a:rPr lang="en-GB" sz="2800" dirty="0">
                <a:latin typeface="+mn-lt"/>
              </a:rPr>
              <a:t>Abundance</a:t>
            </a:r>
          </a:p>
          <a:p>
            <a:pPr>
              <a:buFontTx/>
              <a:buChar char="•"/>
            </a:pPr>
            <a:r>
              <a:rPr lang="en-GB" sz="2800" dirty="0">
                <a:latin typeface="+mn-lt"/>
              </a:rPr>
              <a:t>Biomass</a:t>
            </a:r>
          </a:p>
          <a:p>
            <a:pPr>
              <a:buFontTx/>
              <a:buChar char="•"/>
            </a:pPr>
            <a:r>
              <a:rPr lang="en-GB" sz="2800" dirty="0">
                <a:latin typeface="+mn-lt"/>
              </a:rPr>
              <a:t>Production</a:t>
            </a:r>
          </a:p>
          <a:p>
            <a:pPr>
              <a:buFontTx/>
              <a:buChar char="•"/>
            </a:pPr>
            <a:r>
              <a:rPr lang="en-GB" sz="2800" dirty="0">
                <a:latin typeface="+mn-lt"/>
              </a:rPr>
              <a:t>Species richness</a:t>
            </a:r>
          </a:p>
          <a:p>
            <a:endParaRPr lang="en-GB" dirty="0">
              <a:latin typeface="+mn-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499" y="1"/>
            <a:ext cx="5143501" cy="6858000"/>
          </a:xfrm>
          <a:prstGeom prst="rect">
            <a:avLst/>
          </a:prstGeom>
        </p:spPr>
      </p:pic>
    </p:spTree>
    <p:extLst>
      <p:ext uri="{BB962C8B-B14F-4D97-AF65-F5344CB8AC3E}">
        <p14:creationId xmlns:p14="http://schemas.microsoft.com/office/powerpoint/2010/main" val="2930015240"/>
      </p:ext>
    </p:extLst>
  </p:cSld>
  <p:clrMapOvr>
    <a:masterClrMapping/>
  </p:clrMapOvr>
</p:sld>
</file>

<file path=ppt/theme/theme1.xml><?xml version="1.0" encoding="utf-8"?>
<a:theme xmlns:a="http://schemas.openxmlformats.org/drawingml/2006/main" name="bangor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ngortheme" id="{6F6790AA-29EE-4FC2-A202-FFA26C56E5B2}" vid="{33FC0647-60DE-4BFA-80D2-6CC4C193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bangortheme</Template>
  <TotalTime>566</TotalTime>
  <Words>3417</Words>
  <Application>Microsoft Office PowerPoint</Application>
  <PresentationFormat>Widescreen</PresentationFormat>
  <Paragraphs>271</Paragraphs>
  <Slides>36</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Cambria Math</vt:lpstr>
      <vt:lpstr>q_serif</vt:lpstr>
      <vt:lpstr>Segoe UI</vt:lpstr>
      <vt:lpstr>Titillium Web</vt:lpstr>
      <vt:lpstr>bangortheme</vt:lpstr>
      <vt:lpstr>Assessing bottom-trawling impacts:  A quantitative approach</vt:lpstr>
      <vt:lpstr>But first…  What is a model?</vt:lpstr>
      <vt:lpstr>PowerPoint Presentation</vt:lpstr>
      <vt:lpstr>PowerPoint Presentation</vt:lpstr>
      <vt:lpstr>PowerPoint Presentation</vt:lpstr>
      <vt:lpstr>PowerPoint Presentation</vt:lpstr>
      <vt:lpstr>Relative Benthic Status (RBS) model</vt:lpstr>
      <vt:lpstr>PowerPoint Presentation</vt:lpstr>
      <vt:lpstr>PowerPoint Presentation</vt:lpstr>
      <vt:lpstr>PowerPoint Presentation</vt:lpstr>
      <vt:lpstr>Relative Benthic Status – building the model</vt:lpstr>
      <vt:lpstr>Fishing Effort?</vt:lpstr>
      <vt:lpstr>Depletion Rate?</vt:lpstr>
      <vt:lpstr>PowerPoint Presentation</vt:lpstr>
      <vt:lpstr>Recovery Rate?</vt:lpstr>
      <vt:lpstr>PowerPoint Presentation</vt:lpstr>
      <vt:lpstr>Different slopes for longevities</vt:lpstr>
      <vt:lpstr>PowerPoint Presentation</vt:lpstr>
      <vt:lpstr>Longevity distribution by habitat</vt:lpstr>
      <vt:lpstr>PowerPoint Presentation</vt:lpstr>
      <vt:lpstr>PowerPoint Presentation</vt:lpstr>
      <vt:lpstr>Relative Benthic Status</vt:lpstr>
      <vt:lpstr>Baselines</vt:lpstr>
      <vt:lpstr>Example Data Layers</vt:lpstr>
      <vt:lpstr>Example Data Layers</vt:lpstr>
      <vt:lpstr>PowerPoint Presentation</vt:lpstr>
      <vt:lpstr>PowerPoint Presentation</vt:lpstr>
      <vt:lpstr>Limitations</vt:lpstr>
      <vt:lpstr>Conclusions</vt:lpstr>
      <vt:lpstr> Acknowledgements  BENTHIS and Trawling Best Practices Rijnsdorp, Jennings, Kaiser, Pitcher, Hilborn, Bolam and others  </vt:lpstr>
      <vt:lpstr>Based on peer-reviewed science Approach used by ICES and MSC</vt:lpstr>
      <vt:lpstr>PowerPoint Presentation</vt:lpstr>
      <vt:lpstr>First from last meeting:</vt:lpstr>
      <vt:lpstr>PowerPoint Presentation</vt:lpstr>
      <vt:lpstr>PowerPoint Presentation</vt:lpstr>
      <vt:lpstr>Confidence in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bottom-trawling impacts:  A quantitative approach</dc:title>
  <dc:creator>Lowri Elen Evans</dc:creator>
  <cp:lastModifiedBy>Alice Cornthwaite</cp:lastModifiedBy>
  <cp:revision>28</cp:revision>
  <dcterms:created xsi:type="dcterms:W3CDTF">2019-02-08T13:59:33Z</dcterms:created>
  <dcterms:modified xsi:type="dcterms:W3CDTF">2019-02-26T10:05:33Z</dcterms:modified>
</cp:coreProperties>
</file>